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handoutMasterIdLst>
    <p:handoutMasterId r:id="rId27"/>
  </p:handoutMasterIdLst>
  <p:sldIdLst>
    <p:sldId id="256" r:id="rId2"/>
    <p:sldId id="336" r:id="rId3"/>
    <p:sldId id="329" r:id="rId4"/>
    <p:sldId id="345" r:id="rId5"/>
    <p:sldId id="314" r:id="rId6"/>
    <p:sldId id="339" r:id="rId7"/>
    <p:sldId id="368" r:id="rId8"/>
    <p:sldId id="348" r:id="rId9"/>
    <p:sldId id="349" r:id="rId10"/>
    <p:sldId id="366" r:id="rId11"/>
    <p:sldId id="371" r:id="rId12"/>
    <p:sldId id="370" r:id="rId13"/>
    <p:sldId id="340" r:id="rId14"/>
    <p:sldId id="355" r:id="rId15"/>
    <p:sldId id="352" r:id="rId16"/>
    <p:sldId id="360" r:id="rId17"/>
    <p:sldId id="361" r:id="rId18"/>
    <p:sldId id="305" r:id="rId19"/>
    <p:sldId id="356" r:id="rId20"/>
    <p:sldId id="362" r:id="rId21"/>
    <p:sldId id="364" r:id="rId22"/>
    <p:sldId id="363" r:id="rId23"/>
    <p:sldId id="367" r:id="rId24"/>
    <p:sldId id="358" r:id="rId25"/>
  </p:sldIdLst>
  <p:sldSz cx="9906000" cy="6858000" type="A4"/>
  <p:notesSz cx="6797675" cy="987425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9639" autoAdjust="0"/>
  </p:normalViewPr>
  <p:slideViewPr>
    <p:cSldViewPr showGuides="1">
      <p:cViewPr varScale="1">
        <p:scale>
          <a:sx n="116" d="100"/>
          <a:sy n="116" d="100"/>
        </p:scale>
        <p:origin x="1188" y="108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4164"/>
    </p:cViewPr>
  </p:outlineViewPr>
  <p:notesTextViewPr>
    <p:cViewPr>
      <p:scale>
        <a:sx n="100" d="100"/>
        <a:sy n="100" d="100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2945293" cy="494338"/>
          </a:xfrm>
          <a:prstGeom prst="rect">
            <a:avLst/>
          </a:prstGeom>
        </p:spPr>
        <p:txBody>
          <a:bodyPr vert="horz" lIns="90160" tIns="45080" rIns="90160" bIns="4508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0817" y="0"/>
            <a:ext cx="2945293" cy="494338"/>
          </a:xfrm>
          <a:prstGeom prst="rect">
            <a:avLst/>
          </a:prstGeom>
        </p:spPr>
        <p:txBody>
          <a:bodyPr vert="horz" lIns="90160" tIns="45080" rIns="90160" bIns="45080" rtlCol="0"/>
          <a:lstStyle>
            <a:lvl1pPr algn="r">
              <a:defRPr sz="1200"/>
            </a:lvl1pPr>
          </a:lstStyle>
          <a:p>
            <a:fld id="{3B01D265-3449-4111-BF2A-511AFD608C81}" type="datetimeFigureOut">
              <a:rPr lang="ru-RU" smtClean="0"/>
              <a:pPr/>
              <a:t>19.03.2021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2" y="9378348"/>
            <a:ext cx="2945293" cy="494338"/>
          </a:xfrm>
          <a:prstGeom prst="rect">
            <a:avLst/>
          </a:prstGeom>
        </p:spPr>
        <p:txBody>
          <a:bodyPr vert="horz" lIns="90160" tIns="45080" rIns="90160" bIns="4508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50817" y="9378348"/>
            <a:ext cx="2945293" cy="494338"/>
          </a:xfrm>
          <a:prstGeom prst="rect">
            <a:avLst/>
          </a:prstGeom>
        </p:spPr>
        <p:txBody>
          <a:bodyPr vert="horz" lIns="90160" tIns="45080" rIns="90160" bIns="45080" rtlCol="0" anchor="b"/>
          <a:lstStyle>
            <a:lvl1pPr algn="r">
              <a:defRPr sz="1200"/>
            </a:lvl1pPr>
          </a:lstStyle>
          <a:p>
            <a:fld id="{BE3B9C4C-8B3B-47C8-902D-5B14F954E7A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668832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660" cy="493713"/>
          </a:xfrm>
          <a:prstGeom prst="rect">
            <a:avLst/>
          </a:prstGeom>
        </p:spPr>
        <p:txBody>
          <a:bodyPr vert="horz" lIns="95263" tIns="47632" rIns="95263" bIns="47632" rtlCol="0"/>
          <a:lstStyle>
            <a:lvl1pPr algn="l">
              <a:defRPr sz="13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1"/>
            <a:ext cx="2945660" cy="493713"/>
          </a:xfrm>
          <a:prstGeom prst="rect">
            <a:avLst/>
          </a:prstGeom>
        </p:spPr>
        <p:txBody>
          <a:bodyPr vert="horz" lIns="95263" tIns="47632" rIns="95263" bIns="47632" rtlCol="0"/>
          <a:lstStyle>
            <a:lvl1pPr algn="r">
              <a:defRPr sz="1300"/>
            </a:lvl1pPr>
          </a:lstStyle>
          <a:p>
            <a:fld id="{FCAC1119-7D4B-4293-A86E-30A6C19C8AC4}" type="datetimeFigureOut">
              <a:rPr lang="ru-RU" smtClean="0"/>
              <a:pPr/>
              <a:t>19.03.2021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723900" y="739775"/>
            <a:ext cx="5349875" cy="37036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263" tIns="47632" rIns="95263" bIns="47632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690269"/>
            <a:ext cx="5438140" cy="4443413"/>
          </a:xfrm>
          <a:prstGeom prst="rect">
            <a:avLst/>
          </a:prstGeom>
        </p:spPr>
        <p:txBody>
          <a:bodyPr vert="horz" lIns="95263" tIns="47632" rIns="95263" bIns="47632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78825"/>
            <a:ext cx="2945660" cy="493713"/>
          </a:xfrm>
          <a:prstGeom prst="rect">
            <a:avLst/>
          </a:prstGeom>
        </p:spPr>
        <p:txBody>
          <a:bodyPr vert="horz" lIns="95263" tIns="47632" rIns="95263" bIns="47632" rtlCol="0" anchor="b"/>
          <a:lstStyle>
            <a:lvl1pPr algn="l">
              <a:defRPr sz="13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378825"/>
            <a:ext cx="2945660" cy="493713"/>
          </a:xfrm>
          <a:prstGeom prst="rect">
            <a:avLst/>
          </a:prstGeom>
        </p:spPr>
        <p:txBody>
          <a:bodyPr vert="horz" lIns="95263" tIns="47632" rIns="95263" bIns="47632" rtlCol="0" anchor="b"/>
          <a:lstStyle>
            <a:lvl1pPr algn="r">
              <a:defRPr sz="1300"/>
            </a:lvl1pPr>
          </a:lstStyle>
          <a:p>
            <a:fld id="{FF6F160D-4BB5-4908-8DEE-8565ACEAED1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24100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42950" y="2130428"/>
            <a:ext cx="84201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FDD85-1838-46F5-B39E-F4E866513A44}" type="datetimeFigureOut">
              <a:rPr lang="ru-RU" smtClean="0"/>
              <a:pPr/>
              <a:t>19.03.2021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95C17-1BBE-43E8-B693-A79089AFA0C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FDD85-1838-46F5-B39E-F4E866513A44}" type="datetimeFigureOut">
              <a:rPr lang="ru-RU" smtClean="0"/>
              <a:pPr/>
              <a:t>19.03.2021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95C17-1BBE-43E8-B693-A79089AFA0C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2506" y="4406903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FDD85-1838-46F5-B39E-F4E866513A44}" type="datetimeFigureOut">
              <a:rPr lang="ru-RU" smtClean="0"/>
              <a:pPr/>
              <a:t>19.03.2021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95C17-1BBE-43E8-B693-A79089AFA0C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95300" y="1600203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035550" y="1600203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FDD85-1838-46F5-B39E-F4E866513A44}" type="datetimeFigureOut">
              <a:rPr lang="ru-RU" smtClean="0"/>
              <a:pPr/>
              <a:t>19.03.2021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95C17-1BBE-43E8-B693-A79089AFA0C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032112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5032112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FDD85-1838-46F5-B39E-F4E866513A44}" type="datetimeFigureOut">
              <a:rPr lang="ru-RU" smtClean="0"/>
              <a:pPr/>
              <a:t>19.03.2021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95C17-1BBE-43E8-B693-A79089AFA0C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FDD85-1838-46F5-B39E-F4E866513A44}" type="datetimeFigureOut">
              <a:rPr lang="ru-RU" smtClean="0"/>
              <a:pPr/>
              <a:t>19.03.2021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95C17-1BBE-43E8-B693-A79089AFA0C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FDD85-1838-46F5-B39E-F4E866513A44}" type="datetimeFigureOut">
              <a:rPr lang="ru-RU" smtClean="0"/>
              <a:pPr/>
              <a:t>19.03.2021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95C17-1BBE-43E8-B693-A79089AFA0C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872972" y="273053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95300" y="1435103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FDD85-1838-46F5-B39E-F4E866513A44}" type="datetimeFigureOut">
              <a:rPr lang="ru-RU" smtClean="0"/>
              <a:pPr/>
              <a:t>19.03.2021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95C17-1BBE-43E8-B693-A79089AFA0C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FDD85-1838-46F5-B39E-F4E866513A44}" type="datetimeFigureOut">
              <a:rPr lang="ru-RU" smtClean="0"/>
              <a:pPr/>
              <a:t>19.03.2021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95C17-1BBE-43E8-B693-A79089AFA0C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FDD85-1838-46F5-B39E-F4E866513A44}" type="datetimeFigureOut">
              <a:rPr lang="ru-RU" smtClean="0"/>
              <a:pPr/>
              <a:t>19.03.2021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95C17-1BBE-43E8-B693-A79089AFA0C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181850" y="274641"/>
            <a:ext cx="222885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95300" y="274641"/>
            <a:ext cx="652145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FDD85-1838-46F5-B39E-F4E866513A44}" type="datetimeFigureOut">
              <a:rPr lang="ru-RU" smtClean="0"/>
              <a:pPr/>
              <a:t>19.03.2021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95C17-1BBE-43E8-B693-A79089AFA0C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1600203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95300" y="6356353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BFDD85-1838-46F5-B39E-F4E866513A44}" type="datetimeFigureOut">
              <a:rPr lang="ru-RU" smtClean="0"/>
              <a:pPr/>
              <a:t>19.03.2021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384550" y="6356353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099300" y="6356353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D95C17-1BBE-43E8-B693-A79089AFA0C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2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hyperlink" Target="mailto:znanie056@mail.ru" TargetMode="External"/><Relationship Id="rId5" Type="http://schemas.openxmlformats.org/officeDocument/2006/relationships/hyperlink" Target="http://www.nmorf.ru/" TargetMode="External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4.png"/><Relationship Id="rId5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4.png"/><Relationship Id="rId5" Type="http://schemas.openxmlformats.org/officeDocument/2006/relationships/image" Target="../media/image2.png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4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2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4.xml"/><Relationship Id="rId7" Type="http://schemas.openxmlformats.org/officeDocument/2006/relationships/image" Target="../media/image2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12.jpeg"/><Relationship Id="rId5" Type="http://schemas.openxmlformats.org/officeDocument/2006/relationships/hyperlink" Target="http://isga.obrnadzor.gov.ru/rlic/details/7e562ffc-663c-47e8-bb71-1bd261d00d07/" TargetMode="External"/><Relationship Id="rId4" Type="http://schemas.openxmlformats.org/officeDocument/2006/relationships/hyperlink" Target="https://edu.rosminzdrav.ru/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5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14.jpeg"/><Relationship Id="rId5" Type="http://schemas.microsoft.com/office/2007/relationships/hdphoto" Target="../media/hdphoto1.wdp"/><Relationship Id="rId10" Type="http://schemas.openxmlformats.org/officeDocument/2006/relationships/image" Target="../media/image4.png"/><Relationship Id="rId4" Type="http://schemas.openxmlformats.org/officeDocument/2006/relationships/image" Target="../media/image13.jpeg"/><Relationship Id="rId9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7" Type="http://schemas.openxmlformats.org/officeDocument/2006/relationships/image" Target="../media/image2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9.xml.rels><?xml version="1.0" encoding="UTF-8" standalone="yes"?>
<Relationships xmlns="http://schemas.openxmlformats.org/package/2006/relationships"><Relationship Id="rId26" Type="http://schemas.openxmlformats.org/officeDocument/2006/relationships/hyperlink" Target="http://nmo56.ru/product-category/nmo/cardiology" TargetMode="External"/><Relationship Id="rId21" Type="http://schemas.openxmlformats.org/officeDocument/2006/relationships/hyperlink" Target="http://nmo56.ru/product-category/nmo/97" TargetMode="External"/><Relationship Id="rId34" Type="http://schemas.openxmlformats.org/officeDocument/2006/relationships/hyperlink" Target="http://nmo56.ru/product-category/nmo/65" TargetMode="External"/><Relationship Id="rId42" Type="http://schemas.openxmlformats.org/officeDocument/2006/relationships/hyperlink" Target="http://nmo56.ru/product-category/nmo/112" TargetMode="External"/><Relationship Id="rId47" Type="http://schemas.openxmlformats.org/officeDocument/2006/relationships/hyperlink" Target="http://nmo56.ru/product-category/nmo/83" TargetMode="External"/><Relationship Id="rId50" Type="http://schemas.openxmlformats.org/officeDocument/2006/relationships/hyperlink" Target="http://nmo56.ru/product-category/nmo/menedgement" TargetMode="External"/><Relationship Id="rId55" Type="http://schemas.openxmlformats.org/officeDocument/2006/relationships/hyperlink" Target="http://nmo56.ru/product-category/nmo/oftalmologiya" TargetMode="External"/><Relationship Id="rId63" Type="http://schemas.openxmlformats.org/officeDocument/2006/relationships/hyperlink" Target="http://nmo56.ru/product-category/nmo/88" TargetMode="External"/><Relationship Id="rId68" Type="http://schemas.openxmlformats.org/officeDocument/2006/relationships/hyperlink" Target="http://nmo56.ru/product-category/nmo/118" TargetMode="External"/><Relationship Id="rId76" Type="http://schemas.openxmlformats.org/officeDocument/2006/relationships/hyperlink" Target="http://nmo56.ru/product-category/nmo/126" TargetMode="External"/><Relationship Id="rId84" Type="http://schemas.openxmlformats.org/officeDocument/2006/relationships/hyperlink" Target="http://nmo56.ru/product-category/nmo/73" TargetMode="External"/><Relationship Id="rId89" Type="http://schemas.openxmlformats.org/officeDocument/2006/relationships/hyperlink" Target="http://nmo56.ru/product-category/nmo/84" TargetMode="External"/><Relationship Id="rId97" Type="http://schemas.openxmlformats.org/officeDocument/2006/relationships/hyperlink" Target="http://nmo56.ru/product-category/nmo/64" TargetMode="External"/><Relationship Id="rId7" Type="http://schemas.openxmlformats.org/officeDocument/2006/relationships/hyperlink" Target="http://nmo56.ru/product-category/nmo/67" TargetMode="External"/><Relationship Id="rId71" Type="http://schemas.openxmlformats.org/officeDocument/2006/relationships/hyperlink" Target="http://nmo56.ru/product-category/nmo/72" TargetMode="External"/><Relationship Id="rId92" Type="http://schemas.openxmlformats.org/officeDocument/2006/relationships/hyperlink" Target="http://nmo56.ru/product-category/nmo/81" TargetMode="External"/><Relationship Id="rId2" Type="http://schemas.openxmlformats.org/officeDocument/2006/relationships/hyperlink" Target="http://nmo56.ru/product-category/nmo/c" TargetMode="External"/><Relationship Id="rId16" Type="http://schemas.openxmlformats.org/officeDocument/2006/relationships/hyperlink" Target="http://nmo56.ru/product-category/nmo/66" TargetMode="External"/><Relationship Id="rId29" Type="http://schemas.openxmlformats.org/officeDocument/2006/relationships/hyperlink" Target="http://nmo56.ru/product-category/nmo/131" TargetMode="External"/><Relationship Id="rId11" Type="http://schemas.openxmlformats.org/officeDocument/2006/relationships/hyperlink" Target="http://nmo56.ru/product-category/nmo/78" TargetMode="External"/><Relationship Id="rId24" Type="http://schemas.openxmlformats.org/officeDocument/2006/relationships/hyperlink" Target="http://nmo56.ru/product-category/nmo/90" TargetMode="External"/><Relationship Id="rId32" Type="http://schemas.openxmlformats.org/officeDocument/2006/relationships/hyperlink" Target="http://nmo56.ru/product-category/nmo/60" TargetMode="External"/><Relationship Id="rId37" Type="http://schemas.openxmlformats.org/officeDocument/2006/relationships/hyperlink" Target="http://nmo56.ru/product-category/nmo/122" TargetMode="External"/><Relationship Id="rId40" Type="http://schemas.openxmlformats.org/officeDocument/2006/relationships/hyperlink" Target="http://nmo56.ru/product-category/nmo/narkologiya" TargetMode="External"/><Relationship Id="rId45" Type="http://schemas.openxmlformats.org/officeDocument/2006/relationships/hyperlink" Target="http://nmo56.ru/product-category/nmo/famelymedical" TargetMode="External"/><Relationship Id="rId53" Type="http://schemas.openxmlformats.org/officeDocument/2006/relationships/hyperlink" Target="http://nmo56.ru/product-category/nmo/ortopediya" TargetMode="External"/><Relationship Id="rId58" Type="http://schemas.openxmlformats.org/officeDocument/2006/relationships/hyperlink" Target="http://nmo56.ru/product-category/nmo/58" TargetMode="External"/><Relationship Id="rId66" Type="http://schemas.openxmlformats.org/officeDocument/2006/relationships/hyperlink" Target="http://nmo56.ru/product-category/nmo/98" TargetMode="External"/><Relationship Id="rId74" Type="http://schemas.openxmlformats.org/officeDocument/2006/relationships/hyperlink" Target="http://nmo56.ru/product-category/nmo/96" TargetMode="External"/><Relationship Id="rId79" Type="http://schemas.openxmlformats.org/officeDocument/2006/relationships/hyperlink" Target="http://nmo56.ru/product-category/nmo/93" TargetMode="External"/><Relationship Id="rId87" Type="http://schemas.openxmlformats.org/officeDocument/2006/relationships/hyperlink" Target="http://nmo56.ru/product-category/nmo/85" TargetMode="External"/><Relationship Id="rId5" Type="http://schemas.openxmlformats.org/officeDocument/2006/relationships/hyperlink" Target="http://nmo56.ru/product-category/nmo/89" TargetMode="External"/><Relationship Id="rId61" Type="http://schemas.openxmlformats.org/officeDocument/2006/relationships/hyperlink" Target="http://nmo56.ru/product-category/nmo/109" TargetMode="External"/><Relationship Id="rId82" Type="http://schemas.openxmlformats.org/officeDocument/2006/relationships/hyperlink" Target="http://nmo56.ru/product-category/nmo/69" TargetMode="External"/><Relationship Id="rId90" Type="http://schemas.openxmlformats.org/officeDocument/2006/relationships/hyperlink" Target="http://nmo56.ru/product-category/nmo/71" TargetMode="External"/><Relationship Id="rId95" Type="http://schemas.openxmlformats.org/officeDocument/2006/relationships/hyperlink" Target="http://nmo56.ru/product-category/nmo/99" TargetMode="External"/><Relationship Id="rId19" Type="http://schemas.openxmlformats.org/officeDocument/2006/relationships/hyperlink" Target="http://nmo56.ru/product-category/nmo/100" TargetMode="External"/><Relationship Id="rId14" Type="http://schemas.openxmlformats.org/officeDocument/2006/relationships/hyperlink" Target="http://nmo56.ru/product-category/nmo/101" TargetMode="External"/><Relationship Id="rId22" Type="http://schemas.openxmlformats.org/officeDocument/2006/relationships/hyperlink" Target="http://nmo56.ru/product-category/nmo/diagnostika" TargetMode="External"/><Relationship Id="rId27" Type="http://schemas.openxmlformats.org/officeDocument/2006/relationships/hyperlink" Target="http://nmo56.ru/product-category/nmo/115" TargetMode="External"/><Relationship Id="rId30" Type="http://schemas.openxmlformats.org/officeDocument/2006/relationships/hyperlink" Target="http://nmo56.ru/product-category/nmo/133" TargetMode="External"/><Relationship Id="rId35" Type="http://schemas.openxmlformats.org/officeDocument/2006/relationships/hyperlink" Target="http://nmo56.ru/product-category/nmo/105" TargetMode="External"/><Relationship Id="rId43" Type="http://schemas.openxmlformats.org/officeDocument/2006/relationships/hyperlink" Target="http://nmo56.ru/product-category/nmo/neanatologiya" TargetMode="External"/><Relationship Id="rId48" Type="http://schemas.openxmlformats.org/officeDocument/2006/relationships/hyperlink" Target="http://nmo56.ru/product-category/nmo/onkologiya" TargetMode="External"/><Relationship Id="rId56" Type="http://schemas.openxmlformats.org/officeDocument/2006/relationships/hyperlink" Target="http://nmo56.ru/product-category/nmo/parazitologiya" TargetMode="External"/><Relationship Id="rId64" Type="http://schemas.openxmlformats.org/officeDocument/2006/relationships/hyperlink" Target="http://nmo56.ru/product-category/nmo/104" TargetMode="External"/><Relationship Id="rId69" Type="http://schemas.openxmlformats.org/officeDocument/2006/relationships/hyperlink" Target="http://nmo56.ru/product-category/nmo/95" TargetMode="External"/><Relationship Id="rId77" Type="http://schemas.openxmlformats.org/officeDocument/2006/relationships/hyperlink" Target="http://nmo56.ru/product-category/nmo/smz" TargetMode="External"/><Relationship Id="rId8" Type="http://schemas.openxmlformats.org/officeDocument/2006/relationships/hyperlink" Target="http://nmo56.ru/product-category/nmo/virusologiya" TargetMode="External"/><Relationship Id="rId51" Type="http://schemas.openxmlformats.org/officeDocument/2006/relationships/hyperlink" Target="http://nmo56.ru/product-category/nmo/107" TargetMode="External"/><Relationship Id="rId72" Type="http://schemas.openxmlformats.org/officeDocument/2006/relationships/hyperlink" Target="http://nmo56.ru/product-category/nmo/c-nmo" TargetMode="External"/><Relationship Id="rId80" Type="http://schemas.openxmlformats.org/officeDocument/2006/relationships/hyperlink" Target="http://nmo56.ru/product-category/nmo/116" TargetMode="External"/><Relationship Id="rId85" Type="http://schemas.openxmlformats.org/officeDocument/2006/relationships/hyperlink" Target="http://nmo56.ru/product-category/nmo/74" TargetMode="External"/><Relationship Id="rId93" Type="http://schemas.openxmlformats.org/officeDocument/2006/relationships/hyperlink" Target="http://nmo56.ru/product-category/nmo/114" TargetMode="External"/><Relationship Id="rId98" Type="http://schemas.openxmlformats.org/officeDocument/2006/relationships/hyperlink" Target="http://nmo56.ru/product-category/nmo/epidemiologiya" TargetMode="External"/><Relationship Id="rId3" Type="http://schemas.openxmlformats.org/officeDocument/2006/relationships/hyperlink" Target="http://nmo56.ru/product-category/nmo/sars-cov-2" TargetMode="External"/><Relationship Id="rId12" Type="http://schemas.openxmlformats.org/officeDocument/2006/relationships/hyperlink" Target="http://nmo56.ru/product-category/nmo/geatriya" TargetMode="External"/><Relationship Id="rId17" Type="http://schemas.openxmlformats.org/officeDocument/2006/relationships/hyperlink" Target="http://nmo56.ru/product-category/nmo/77" TargetMode="External"/><Relationship Id="rId25" Type="http://schemas.openxmlformats.org/officeDocument/2006/relationships/hyperlink" Target="http://nmo56.ru/product-category/nmo/infekciya" TargetMode="External"/><Relationship Id="rId33" Type="http://schemas.openxmlformats.org/officeDocument/2006/relationships/hyperlink" Target="http://nmo56.ru/product-category/nmo/75" TargetMode="External"/><Relationship Id="rId38" Type="http://schemas.openxmlformats.org/officeDocument/2006/relationships/hyperlink" Target="http://nmo56.ru/product-category/nmo/119" TargetMode="External"/><Relationship Id="rId46" Type="http://schemas.openxmlformats.org/officeDocument/2006/relationships/hyperlink" Target="http://nmo56.ru/product-category/nmo/94" TargetMode="External"/><Relationship Id="rId59" Type="http://schemas.openxmlformats.org/officeDocument/2006/relationships/hyperlink" Target="http://nmo56.ru/product-category/nmo/80" TargetMode="External"/><Relationship Id="rId67" Type="http://schemas.openxmlformats.org/officeDocument/2006/relationships/hyperlink" Target="http://nmo56.ru/product-category/nmo/55" TargetMode="External"/><Relationship Id="rId20" Type="http://schemas.openxmlformats.org/officeDocument/2006/relationships/hyperlink" Target="http://nmo56.ru/product-category/nmo/91" TargetMode="External"/><Relationship Id="rId41" Type="http://schemas.openxmlformats.org/officeDocument/2006/relationships/hyperlink" Target="http://nmo56.ru/product-category/nmo/nevrologiya" TargetMode="External"/><Relationship Id="rId54" Type="http://schemas.openxmlformats.org/officeDocument/2006/relationships/hyperlink" Target="http://nmo56.ru/product-category/nmo/otorinolaringologiya" TargetMode="External"/><Relationship Id="rId62" Type="http://schemas.openxmlformats.org/officeDocument/2006/relationships/hyperlink" Target="http://nmo56.ru/product-category/nmo/psyhoterapiya" TargetMode="External"/><Relationship Id="rId70" Type="http://schemas.openxmlformats.org/officeDocument/2006/relationships/hyperlink" Target="http://nmo56.ru/product-category/nmo/108" TargetMode="External"/><Relationship Id="rId75" Type="http://schemas.openxmlformats.org/officeDocument/2006/relationships/hyperlink" Target="http://nmo56.ru/product-category/nmo/dentistry" TargetMode="External"/><Relationship Id="rId83" Type="http://schemas.openxmlformats.org/officeDocument/2006/relationships/hyperlink" Target="http://nmo56.ru/product-category/nmo/113" TargetMode="External"/><Relationship Id="rId88" Type="http://schemas.openxmlformats.org/officeDocument/2006/relationships/hyperlink" Target="http://nmo56.ru/product-category/nmo/86" TargetMode="External"/><Relationship Id="rId91" Type="http://schemas.openxmlformats.org/officeDocument/2006/relationships/hyperlink" Target="http://nmo56.ru/product-category/nmo/117" TargetMode="External"/><Relationship Id="rId96" Type="http://schemas.openxmlformats.org/officeDocument/2006/relationships/hyperlink" Target="http://nmo56.ru/product-category/nmo/62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nmo56.ru/product-category/nmo/54" TargetMode="External"/><Relationship Id="rId15" Type="http://schemas.openxmlformats.org/officeDocument/2006/relationships/hyperlink" Target="http://nmo56.ru/product-category/nmo/ginekologiya" TargetMode="External"/><Relationship Id="rId23" Type="http://schemas.openxmlformats.org/officeDocument/2006/relationships/hyperlink" Target="http://nmo56.ru/product-category/nmo/59" TargetMode="External"/><Relationship Id="rId28" Type="http://schemas.openxmlformats.org/officeDocument/2006/relationships/hyperlink" Target="http://nmo56.ru/product-category/nmo/61" TargetMode="External"/><Relationship Id="rId36" Type="http://schemas.openxmlformats.org/officeDocument/2006/relationships/hyperlink" Target="http://nmo56.ru/product-category/nmo/110" TargetMode="External"/><Relationship Id="rId49" Type="http://schemas.openxmlformats.org/officeDocument/2006/relationships/hyperlink" Target="http://nmo56.ru/product-category/nmo/134" TargetMode="External"/><Relationship Id="rId57" Type="http://schemas.openxmlformats.org/officeDocument/2006/relationships/hyperlink" Target="http://nmo56.ru/product-category/nmo/70" TargetMode="External"/><Relationship Id="rId10" Type="http://schemas.openxmlformats.org/officeDocument/2006/relationships/hyperlink" Target="http://nmo56.ru/product-category/nmo/63" TargetMode="External"/><Relationship Id="rId31" Type="http://schemas.openxmlformats.org/officeDocument/2006/relationships/hyperlink" Target="http://nmo56.ru/product-category/nmo/82" TargetMode="External"/><Relationship Id="rId44" Type="http://schemas.openxmlformats.org/officeDocument/2006/relationships/hyperlink" Target="http://nmo56.ru/product-category/nmo/92" TargetMode="External"/><Relationship Id="rId52" Type="http://schemas.openxmlformats.org/officeDocument/2006/relationships/hyperlink" Target="http://nmo56.ru/product-category/nmo/ortodontiya" TargetMode="External"/><Relationship Id="rId60" Type="http://schemas.openxmlformats.org/officeDocument/2006/relationships/hyperlink" Target="http://nmo56.ru/product-category/nmo/psyhoatriya" TargetMode="External"/><Relationship Id="rId65" Type="http://schemas.openxmlformats.org/officeDocument/2006/relationships/hyperlink" Target="http://nmo56.ru/product-category/nmo/reanimatologiya" TargetMode="External"/><Relationship Id="rId73" Type="http://schemas.openxmlformats.org/officeDocument/2006/relationships/hyperlink" Target="http://nmo56.ru/product-category/nmo/106" TargetMode="External"/><Relationship Id="rId78" Type="http://schemas.openxmlformats.org/officeDocument/2006/relationships/hyperlink" Target="http://nmo56.ru/product-category/nmo/57" TargetMode="External"/><Relationship Id="rId81" Type="http://schemas.openxmlformats.org/officeDocument/2006/relationships/hyperlink" Target="http://nmo56.ru/product-category/nmo/travmatologiya" TargetMode="External"/><Relationship Id="rId86" Type="http://schemas.openxmlformats.org/officeDocument/2006/relationships/hyperlink" Target="http://nmo56.ru/product-category/nmo/urologiya" TargetMode="External"/><Relationship Id="rId94" Type="http://schemas.openxmlformats.org/officeDocument/2006/relationships/hyperlink" Target="http://nmo56.ru/product-category/nmo/hirurgiya" TargetMode="External"/><Relationship Id="rId4" Type="http://schemas.openxmlformats.org/officeDocument/2006/relationships/hyperlink" Target="http://nmo56.ru/product-category/nmo/akusherstvo" TargetMode="External"/><Relationship Id="rId9" Type="http://schemas.openxmlformats.org/officeDocument/2006/relationships/hyperlink" Target="http://nmo56.ru/product-category/nmo/87" TargetMode="External"/><Relationship Id="rId13" Type="http://schemas.openxmlformats.org/officeDocument/2006/relationships/hyperlink" Target="http://nmo56.ru/product-category/nmo/79" TargetMode="External"/><Relationship Id="rId18" Type="http://schemas.openxmlformats.org/officeDocument/2006/relationships/hyperlink" Target="http://nmo56.ru/product-category/nmo/56" TargetMode="External"/><Relationship Id="rId39" Type="http://schemas.openxmlformats.org/officeDocument/2006/relationships/hyperlink" Target="http://nmo56.ru/product-category/nmo/120" TargetMode="Externa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30.png"/><Relationship Id="rId4" Type="http://schemas.openxmlformats.org/officeDocument/2006/relationships/image" Target="../media/image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mailto:znanie056@mail.ru" TargetMode="External"/><Relationship Id="rId2" Type="http://schemas.openxmlformats.org/officeDocument/2006/relationships/hyperlink" Target="http://www.nmorf.ru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Татьяна\Desktop\Бренд бук знание\Logo\Z_logo_main\Z_logo_main-01.png"/>
          <p:cNvPicPr>
            <a:picLocks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04528" y="760103"/>
            <a:ext cx="6084676" cy="1876809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776536" y="4617132"/>
            <a:ext cx="8385738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1400" b="1" dirty="0" smtClean="0">
                <a:latin typeface="Arial Narrow" panose="020B0606020202030204" pitchFamily="34" charset="0"/>
                <a:cs typeface="Times New Roman" panose="02020603050405020304" pitchFamily="18" charset="0"/>
              </a:rPr>
              <a:t>г</a:t>
            </a:r>
            <a:r>
              <a:rPr lang="ru-RU" sz="1400" b="1" dirty="0">
                <a:latin typeface="Arial Narrow" panose="020B0606020202030204" pitchFamily="34" charset="0"/>
                <a:cs typeface="Times New Roman" panose="02020603050405020304" pitchFamily="18" charset="0"/>
              </a:rPr>
              <a:t>. Оренбург, пр. </a:t>
            </a:r>
            <a:r>
              <a:rPr lang="ru-RU" sz="1400" b="1" dirty="0" smtClean="0">
                <a:latin typeface="Arial Narrow" panose="020B0606020202030204" pitchFamily="34" charset="0"/>
                <a:cs typeface="Times New Roman" panose="02020603050405020304" pitchFamily="18" charset="0"/>
              </a:rPr>
              <a:t>Победы,168</a:t>
            </a:r>
            <a:r>
              <a:rPr lang="ru-RU" sz="1400" b="1" dirty="0">
                <a:latin typeface="Arial Narrow" panose="020B0606020202030204" pitchFamily="34" charset="0"/>
                <a:cs typeface="Times New Roman" panose="02020603050405020304" pitchFamily="18" charset="0"/>
              </a:rPr>
              <a:t>, офис </a:t>
            </a:r>
            <a:r>
              <a:rPr lang="ru-RU" sz="1400" b="1" dirty="0" smtClean="0">
                <a:latin typeface="Arial Narrow" panose="020B0606020202030204" pitchFamily="34" charset="0"/>
                <a:cs typeface="Times New Roman" panose="02020603050405020304" pitchFamily="18" charset="0"/>
              </a:rPr>
              <a:t>1,</a:t>
            </a:r>
            <a:r>
              <a:rPr lang="en-US" sz="1400" b="1" dirty="0" smtClean="0">
                <a:latin typeface="Arial Narrow" panose="020B0606020202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Arial Narrow" panose="020B0606020202030204" pitchFamily="34" charset="0"/>
                <a:cs typeface="Times New Roman" panose="02020603050405020304" pitchFamily="18" charset="0"/>
              </a:rPr>
              <a:t> </a:t>
            </a:r>
          </a:p>
          <a:p>
            <a:pPr algn="ctr">
              <a:lnSpc>
                <a:spcPct val="150000"/>
              </a:lnSpc>
            </a:pPr>
            <a:r>
              <a:rPr lang="ru-RU" sz="1600" b="1" dirty="0" smtClean="0">
                <a:latin typeface="Arial Narrow" panose="020B0606020202030204" pitchFamily="34" charset="0"/>
                <a:cs typeface="Times New Roman" panose="02020603050405020304" pitchFamily="18" charset="0"/>
              </a:rPr>
              <a:t>тел.: 43-43-47, 437- 438</a:t>
            </a:r>
          </a:p>
          <a:p>
            <a:pPr algn="ctr">
              <a:lnSpc>
                <a:spcPct val="150000"/>
              </a:lnSpc>
            </a:pPr>
            <a:r>
              <a:rPr lang="en-US" sz="1600" b="1" dirty="0">
                <a:latin typeface="Arial Narrow" panose="020B0606020202030204" pitchFamily="34" charset="0"/>
                <a:cs typeface="Times New Roman" panose="02020603050405020304" pitchFamily="18" charset="0"/>
              </a:rPr>
              <a:t>+ 7 961 937 88 54 </a:t>
            </a:r>
            <a:endParaRPr lang="en-US" sz="1600" b="1" dirty="0" smtClean="0">
              <a:latin typeface="Arial Narrow" panose="020B0606020202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en-US" b="1" dirty="0" smtClean="0">
                <a:solidFill>
                  <a:schemeClr val="accent1"/>
                </a:solidFill>
                <a:latin typeface="Arial Narrow" panose="020B0606020202030204" pitchFamily="34" charset="0"/>
                <a:cs typeface="Times New Roman" panose="02020603050405020304" pitchFamily="18" charset="0"/>
                <a:hlinkClick r:id="rId5"/>
              </a:rPr>
              <a:t>www.nmorf</a:t>
            </a:r>
            <a:r>
              <a:rPr lang="ru-RU" b="1" dirty="0">
                <a:solidFill>
                  <a:schemeClr val="accent1"/>
                </a:solidFill>
                <a:latin typeface="Arial Narrow" panose="020B0606020202030204" pitchFamily="34" charset="0"/>
                <a:cs typeface="Times New Roman" panose="02020603050405020304" pitchFamily="18" charset="0"/>
                <a:hlinkClick r:id="rId5"/>
              </a:rPr>
              <a:t>.</a:t>
            </a:r>
            <a:r>
              <a:rPr lang="en-US" b="1" dirty="0" err="1" smtClean="0">
                <a:solidFill>
                  <a:schemeClr val="accent1"/>
                </a:solidFill>
                <a:latin typeface="Arial Narrow" panose="020B0606020202030204" pitchFamily="34" charset="0"/>
                <a:cs typeface="Times New Roman" panose="02020603050405020304" pitchFamily="18" charset="0"/>
                <a:hlinkClick r:id="rId5"/>
              </a:rPr>
              <a:t>ru</a:t>
            </a:r>
            <a:r>
              <a:rPr lang="ru-RU" b="1" dirty="0" smtClean="0">
                <a:solidFill>
                  <a:schemeClr val="accent1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smtClean="0">
                <a:solidFill>
                  <a:schemeClr val="accent1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     </a:t>
            </a:r>
            <a:endParaRPr lang="ru-RU" b="1" dirty="0" smtClean="0">
              <a:solidFill>
                <a:schemeClr val="accent1"/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en-US" sz="1400" b="1" dirty="0" smtClean="0">
                <a:latin typeface="Arial Narrow" panose="020B0606020202030204" pitchFamily="34" charset="0"/>
                <a:cs typeface="Times New Roman" panose="02020603050405020304" pitchFamily="18" charset="0"/>
              </a:rPr>
              <a:t>E-mail: </a:t>
            </a:r>
            <a:r>
              <a:rPr lang="en-US" sz="1400" b="1" dirty="0" smtClean="0">
                <a:solidFill>
                  <a:schemeClr val="accent1">
                    <a:lumMod val="75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  <a:hlinkClick r:id="rId6"/>
              </a:rPr>
              <a:t>znanie056@mail.ru</a:t>
            </a:r>
            <a:endParaRPr lang="en-US" sz="1400" b="1" dirty="0" smtClean="0">
              <a:solidFill>
                <a:schemeClr val="accent1">
                  <a:lumMod val="75000"/>
                </a:schemeClr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</a:pPr>
            <a:endParaRPr lang="en-US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Содержимое 5"/>
          <p:cNvSpPr txBox="1">
            <a:spLocks/>
          </p:cNvSpPr>
          <p:nvPr/>
        </p:nvSpPr>
        <p:spPr>
          <a:xfrm>
            <a:off x="56456" y="2204865"/>
            <a:ext cx="9613068" cy="2484276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vert="horz" lIns="91440" tIns="45720" rIns="91440" bIns="45720" rtlCol="0">
            <a:normAutofit fontScale="70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4000" b="1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0" lvl="3" algn="ctr">
              <a:spcBef>
                <a:spcPct val="20000"/>
              </a:spcBef>
              <a:buFont typeface="Arial" pitchFamily="34" charset="0"/>
              <a:buNone/>
              <a:defRPr/>
            </a:pP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Arial Narrow" panose="020B0606020202030204" pitchFamily="34" charset="0"/>
                <a:cs typeface="Times New Roman" pitchFamily="18" charset="0"/>
              </a:rPr>
              <a:t>НЕПРЕРЫВНОЕ МЕДИЦИНСКОЕ</a:t>
            </a:r>
            <a:r>
              <a:rPr kumimoji="0" lang="ru-RU" sz="2800" b="1" i="0" u="none" strike="noStrike" kern="1200" cap="none" spc="0" normalizeH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Arial Narrow" panose="020B0606020202030204" pitchFamily="34" charset="0"/>
                <a:cs typeface="Times New Roman" pitchFamily="18" charset="0"/>
              </a:rPr>
              <a:t> О</a:t>
            </a: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Arial Narrow" panose="020B0606020202030204" pitchFamily="34" charset="0"/>
                <a:cs typeface="Times New Roman" pitchFamily="18" charset="0"/>
              </a:rPr>
              <a:t>БРАЗОВАНИЕ</a:t>
            </a:r>
          </a:p>
          <a:p>
            <a:pPr marL="0" lvl="3" algn="ctr">
              <a:spcBef>
                <a:spcPct val="20000"/>
              </a:spcBef>
              <a:buFont typeface="Arial" pitchFamily="34" charset="0"/>
              <a:buNone/>
              <a:defRPr/>
            </a:pPr>
            <a:endParaRPr kumimoji="0" lang="ru-RU" sz="2800" b="1" i="0" u="none" strike="noStrike" kern="1200" cap="none" spc="0" normalizeH="0" baseline="0" noProof="0" dirty="0" smtClean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Arial Narrow" panose="020B0606020202030204" pitchFamily="34" charset="0"/>
              <a:cs typeface="Times New Roman" pitchFamily="18" charset="0"/>
            </a:endParaRPr>
          </a:p>
          <a:p>
            <a:pPr marL="0" lvl="3" algn="ctr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ru-RU" sz="2800" b="1" dirty="0" smtClean="0">
                <a:solidFill>
                  <a:schemeClr val="accent1">
                    <a:lumMod val="75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ПРОФЕССИОНАЛЬНАЯ ПЕРЕПОДГОТОВКА</a:t>
            </a:r>
          </a:p>
          <a:p>
            <a:pPr marL="0" lvl="3" algn="ctr">
              <a:spcBef>
                <a:spcPct val="20000"/>
              </a:spcBef>
              <a:buFont typeface="Arial" pitchFamily="34" charset="0"/>
              <a:buNone/>
              <a:defRPr/>
            </a:pPr>
            <a:endParaRPr lang="ru-RU" sz="2800" b="1" dirty="0" smtClean="0">
              <a:solidFill>
                <a:schemeClr val="accent1">
                  <a:lumMod val="75000"/>
                </a:schemeClr>
              </a:solidFill>
              <a:latin typeface="Arial Narrow" panose="020B0606020202030204" pitchFamily="34" charset="0"/>
              <a:cs typeface="Times New Roman" pitchFamily="18" charset="0"/>
            </a:endParaRPr>
          </a:p>
          <a:p>
            <a:pPr marL="0" lvl="3" algn="ctr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ru-RU" sz="2800" b="1" dirty="0" smtClean="0">
                <a:solidFill>
                  <a:schemeClr val="accent1">
                    <a:lumMod val="75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ПОВЫШЕНИЕ КВАЛИФИКАЦИИ</a:t>
            </a:r>
            <a:endParaRPr lang="ru-RU" sz="2800" b="1" dirty="0">
              <a:solidFill>
                <a:schemeClr val="accent1">
                  <a:lumMod val="75000"/>
                </a:schemeClr>
              </a:solidFill>
              <a:latin typeface="Arial Narrow" panose="020B0606020202030204" pitchFamily="34" charset="0"/>
              <a:cs typeface="Times New Roman" pitchFamily="18" charset="0"/>
            </a:endParaRPr>
          </a:p>
        </p:txBody>
      </p:sp>
      <p:pic>
        <p:nvPicPr>
          <p:cNvPr id="2" name="Филипп Киркоров - Медсестра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666410" y="6057292"/>
            <a:ext cx="495864" cy="49586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815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одержимое 5"/>
          <p:cNvSpPr>
            <a:spLocks noGrp="1"/>
          </p:cNvSpPr>
          <p:nvPr>
            <p:ph idx="1"/>
          </p:nvPr>
        </p:nvSpPr>
        <p:spPr>
          <a:xfrm>
            <a:off x="128464" y="728701"/>
            <a:ext cx="9534713" cy="4284475"/>
          </a:xfrm>
        </p:spPr>
        <p:txBody>
          <a:bodyPr>
            <a:noAutofit/>
          </a:bodyPr>
          <a:lstStyle/>
          <a:p>
            <a:pPr marL="361950" indent="-361950" algn="just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C00000"/>
              </a:buClr>
              <a:buNone/>
            </a:pPr>
            <a:r>
              <a:rPr lang="ru-RU" sz="1800" dirty="0" smtClean="0">
                <a:latin typeface="Arial Narrow" panose="020B0606020202030204" pitchFamily="34" charset="0"/>
                <a:cs typeface="Times New Roman" panose="02020603050405020304" pitchFamily="18" charset="0"/>
              </a:rPr>
              <a:t>        </a:t>
            </a:r>
            <a:endParaRPr lang="ru-RU" sz="1800" dirty="0">
              <a:latin typeface="Arial Narrow" panose="020B0606020202030204" pitchFamily="34" charset="0"/>
              <a:cs typeface="Times New Roman" panose="02020603050405020304" pitchFamily="18" charset="0"/>
            </a:endParaRPr>
          </a:p>
          <a:p>
            <a:pPr marL="361950" indent="-361950" algn="just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C00000"/>
              </a:buClr>
              <a:buNone/>
            </a:pPr>
            <a:endParaRPr lang="ru-RU" sz="1800" dirty="0" smtClean="0">
              <a:latin typeface="Arial Narrow" panose="020B0606020202030204" pitchFamily="34" charset="0"/>
              <a:cs typeface="Times New Roman" panose="02020603050405020304" pitchFamily="18" charset="0"/>
            </a:endParaRPr>
          </a:p>
          <a:p>
            <a:pPr marL="361950" indent="-361950" algn="just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C00000"/>
              </a:buClr>
              <a:buNone/>
            </a:pPr>
            <a:r>
              <a:rPr lang="ru-RU" sz="2400" dirty="0" smtClean="0">
                <a:latin typeface="Arial Narrow" panose="020B0606020202030204" pitchFamily="34" charset="0"/>
                <a:cs typeface="Times New Roman" panose="02020603050405020304" pitchFamily="18" charset="0"/>
              </a:rPr>
              <a:t>      Инновационная образовательная система, обеспечивающая непрерывное совершенствование знаний и навыков работников здравоохранения, а также постоянное повышение профессионального уровня и расширение профессиональных компетенций*</a:t>
            </a:r>
          </a:p>
          <a:p>
            <a:pPr marL="360000" indent="0">
              <a:buNone/>
            </a:pPr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60000" indent="0">
              <a:buNone/>
            </a:pPr>
            <a:endParaRPr lang="ru-RU" sz="1400" dirty="0" smtClean="0">
              <a:latin typeface="Arial Narrow" panose="020B0606020202030204" pitchFamily="34" charset="0"/>
              <a:cs typeface="Times New Roman" panose="02020603050405020304" pitchFamily="18" charset="0"/>
            </a:endParaRPr>
          </a:p>
          <a:p>
            <a:pPr marL="360000" indent="0">
              <a:buNone/>
            </a:pPr>
            <a:endParaRPr lang="ru-RU" sz="1400" dirty="0" smtClean="0">
              <a:latin typeface="Arial Narrow" panose="020B0606020202030204" pitchFamily="34" charset="0"/>
              <a:cs typeface="Times New Roman" panose="02020603050405020304" pitchFamily="18" charset="0"/>
            </a:endParaRPr>
          </a:p>
          <a:p>
            <a:pPr marL="360000" indent="0">
              <a:buNone/>
            </a:pPr>
            <a:r>
              <a:rPr lang="ru-RU" sz="1400" dirty="0" smtClean="0">
                <a:latin typeface="Arial Narrow" panose="020B0606020202030204" pitchFamily="34" charset="0"/>
                <a:cs typeface="Times New Roman" panose="02020603050405020304" pitchFamily="18" charset="0"/>
              </a:rPr>
              <a:t>*Федеральный закон от 21.11.2011 г. №323-ФЗ «Об основах охраны здоровья граждан в РФ» </a:t>
            </a:r>
          </a:p>
          <a:p>
            <a:pPr marL="360000" indent="0">
              <a:buNone/>
            </a:pPr>
            <a:r>
              <a:rPr lang="ru-RU" sz="1400" dirty="0" smtClean="0">
                <a:latin typeface="Arial Narrow" panose="020B0606020202030204" pitchFamily="34" charset="0"/>
                <a:cs typeface="Times New Roman" panose="02020603050405020304" pitchFamily="18" charset="0"/>
              </a:rPr>
              <a:t>*Приказ Министерства здравоохранения РФ от 22.12.2017 г. №1043н «Об утверждении сроков и этапов аккредитации специалистов, а также категорий лиц, имеющих медицинское, фармацевтическое или иное образование и подлежащих аккредитации специалистов» </a:t>
            </a:r>
          </a:p>
          <a:p>
            <a:pPr marL="360000" indent="0">
              <a:buNone/>
            </a:pPr>
            <a:r>
              <a:rPr lang="ru-RU" sz="1400" dirty="0" smtClean="0">
                <a:latin typeface="Arial Narrow" panose="020B0606020202030204" pitchFamily="34" charset="0"/>
                <a:cs typeface="Times New Roman" panose="02020603050405020304" pitchFamily="18" charset="0"/>
              </a:rPr>
              <a:t>*Приказ Министерства здравоохранения РФ от 02.06.2016 г. №334н «Об утверждении положения об аккредитации специалистов»</a:t>
            </a:r>
          </a:p>
          <a:p>
            <a:pPr>
              <a:buNone/>
            </a:pPr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272480" y="179345"/>
            <a:ext cx="9361040" cy="693746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vert="horz" lIns="91440" tIns="45720" rIns="91440" bIns="45720" rtlCol="0" anchor="ctr">
            <a:noAutofit/>
          </a:bodyPr>
          <a:lstStyle/>
          <a:p>
            <a:pPr lvl="0" algn="ctr">
              <a:spcBef>
                <a:spcPct val="0"/>
              </a:spcBef>
            </a:pPr>
            <a:r>
              <a:rPr lang="ru-RU" sz="28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itchFamily="18" charset="0"/>
              </a:rPr>
              <a:t> </a:t>
            </a:r>
            <a:r>
              <a:rPr lang="ru-RU" sz="2600" b="1" dirty="0" smtClean="0">
                <a:solidFill>
                  <a:schemeClr val="accent1">
                    <a:lumMod val="75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Что такое непрерывное медицинское образование (НМО)?</a:t>
            </a:r>
            <a:endParaRPr kumimoji="0" lang="ru-RU" sz="26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Arial Narrow" panose="020B0606020202030204" pitchFamily="34" charset="0"/>
              <a:ea typeface="+mj-ea"/>
              <a:cs typeface="Times New Roman" panose="02020603050405020304" pitchFamily="18" charset="0"/>
            </a:endParaRPr>
          </a:p>
        </p:txBody>
      </p:sp>
      <p:pic>
        <p:nvPicPr>
          <p:cNvPr id="2" name="Филипп Киркоров - Медсестра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093460" y="5964977"/>
            <a:ext cx="380347" cy="380347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69224" y="5965953"/>
            <a:ext cx="1982254" cy="67453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815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69038"/>
            <a:ext cx="9906000" cy="521489"/>
          </a:xfrm>
          <a:noFill/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>
            <a:noAutofit/>
          </a:bodyPr>
          <a:lstStyle/>
          <a:p>
            <a:pPr lvl="0"/>
            <a:r>
              <a:rPr lang="ru-RU" sz="2600" b="1" dirty="0" smtClean="0">
                <a:solidFill>
                  <a:schemeClr val="accent1">
                    <a:lumMod val="75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Принципы развития непрерывного медицинского и фармацевтического образования в Российской Федерации</a:t>
            </a:r>
            <a:endParaRPr lang="ru-RU" sz="2600" b="1" dirty="0">
              <a:solidFill>
                <a:schemeClr val="accent1">
                  <a:lumMod val="75000"/>
                </a:schemeClr>
              </a:solidFill>
              <a:latin typeface="Arial Narrow" panose="020B0606020202030204" pitchFamily="34" charset="0"/>
              <a:cs typeface="Arial" pitchFamily="34" charset="0"/>
            </a:endParaRPr>
          </a:p>
        </p:txBody>
      </p:sp>
      <p:sp>
        <p:nvSpPr>
          <p:cNvPr id="6" name="Rectangle 3"/>
          <p:cNvSpPr txBox="1">
            <a:spLocks noGrp="1" noChangeArrowheads="1"/>
          </p:cNvSpPr>
          <p:nvPr>
            <p:ph idx="1"/>
          </p:nvPr>
        </p:nvSpPr>
        <p:spPr bwMode="auto">
          <a:xfrm>
            <a:off x="488504" y="1304764"/>
            <a:ext cx="8922196" cy="384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noAutofit/>
          </a:bodyPr>
          <a:lstStyle/>
          <a:p>
            <a:pPr>
              <a:spcBef>
                <a:spcPts val="300"/>
              </a:spcBef>
              <a:buFont typeface="Wingdings" panose="05000000000000000000" pitchFamily="2" charset="2"/>
              <a:buChar char="ü"/>
            </a:pPr>
            <a:r>
              <a:rPr lang="ru-RU" sz="2400" dirty="0" smtClean="0">
                <a:latin typeface="Arial Narrow" panose="020B0606020202030204" pitchFamily="34" charset="0"/>
                <a:cs typeface="Times New Roman" pitchFamily="18" charset="0"/>
              </a:rPr>
              <a:t> </a:t>
            </a:r>
            <a:r>
              <a:rPr lang="ru-RU" sz="2400" dirty="0">
                <a:latin typeface="Arial Narrow" panose="020B0606020202030204" pitchFamily="34" charset="0"/>
              </a:rPr>
              <a:t>г</a:t>
            </a:r>
            <a:r>
              <a:rPr lang="ru-RU" sz="2400" dirty="0" smtClean="0">
                <a:latin typeface="Arial Narrow" panose="020B0606020202030204" pitchFamily="34" charset="0"/>
              </a:rPr>
              <a:t>армонизация </a:t>
            </a:r>
            <a:r>
              <a:rPr lang="ru-RU" sz="2400" dirty="0">
                <a:latin typeface="Arial Narrow" panose="020B0606020202030204" pitchFamily="34" charset="0"/>
              </a:rPr>
              <a:t>с международными нормами</a:t>
            </a:r>
          </a:p>
          <a:p>
            <a:pPr>
              <a:spcBef>
                <a:spcPts val="300"/>
              </a:spcBef>
              <a:buFont typeface="Wingdings" panose="05000000000000000000" pitchFamily="2" charset="2"/>
              <a:buChar char="ü"/>
            </a:pPr>
            <a:r>
              <a:rPr lang="ru-RU" sz="2400" dirty="0">
                <a:latin typeface="Arial Narrow" panose="020B0606020202030204" pitchFamily="34" charset="0"/>
              </a:rPr>
              <a:t> </a:t>
            </a:r>
            <a:r>
              <a:rPr lang="ru-RU" sz="2400" dirty="0" smtClean="0">
                <a:latin typeface="Arial Narrow" panose="020B0606020202030204" pitchFamily="34" charset="0"/>
              </a:rPr>
              <a:t>партнерство </a:t>
            </a:r>
            <a:r>
              <a:rPr lang="ru-RU" sz="2400" dirty="0">
                <a:latin typeface="Arial Narrow" panose="020B0606020202030204" pitchFamily="34" charset="0"/>
              </a:rPr>
              <a:t>с профессиональными организациями</a:t>
            </a:r>
          </a:p>
          <a:p>
            <a:pPr>
              <a:spcBef>
                <a:spcPts val="300"/>
              </a:spcBef>
              <a:buFont typeface="Wingdings" panose="05000000000000000000" pitchFamily="2" charset="2"/>
              <a:buChar char="ü"/>
            </a:pPr>
            <a:r>
              <a:rPr lang="ru-RU" sz="2400" dirty="0">
                <a:latin typeface="Arial Narrow" panose="020B0606020202030204" pitchFamily="34" charset="0"/>
              </a:rPr>
              <a:t> </a:t>
            </a:r>
            <a:r>
              <a:rPr lang="ru-RU" sz="2400" dirty="0" smtClean="0">
                <a:latin typeface="Arial Narrow" panose="020B0606020202030204" pitchFamily="34" charset="0"/>
              </a:rPr>
              <a:t>комплексность </a:t>
            </a:r>
            <a:r>
              <a:rPr lang="ru-RU" sz="2400" dirty="0">
                <a:latin typeface="Arial Narrow" panose="020B0606020202030204" pitchFamily="34" charset="0"/>
              </a:rPr>
              <a:t>обучения</a:t>
            </a:r>
          </a:p>
          <a:p>
            <a:pPr>
              <a:spcBef>
                <a:spcPts val="300"/>
              </a:spcBef>
              <a:buFont typeface="Wingdings" panose="05000000000000000000" pitchFamily="2" charset="2"/>
              <a:buChar char="ü"/>
            </a:pPr>
            <a:r>
              <a:rPr lang="ru-RU" sz="2400" dirty="0">
                <a:latin typeface="Arial Narrow" panose="020B0606020202030204" pitchFamily="34" charset="0"/>
              </a:rPr>
              <a:t> </a:t>
            </a:r>
            <a:r>
              <a:rPr lang="ru-RU" sz="2400" dirty="0" smtClean="0">
                <a:latin typeface="Arial Narrow" panose="020B0606020202030204" pitchFamily="34" charset="0"/>
              </a:rPr>
              <a:t>обеспечение </a:t>
            </a:r>
            <a:r>
              <a:rPr lang="ru-RU" sz="2400" dirty="0">
                <a:latin typeface="Arial Narrow" panose="020B0606020202030204" pitchFamily="34" charset="0"/>
              </a:rPr>
              <a:t>непрерывности повышения квалификации</a:t>
            </a:r>
          </a:p>
          <a:p>
            <a:pPr>
              <a:spcBef>
                <a:spcPts val="300"/>
              </a:spcBef>
              <a:buFont typeface="Wingdings" panose="05000000000000000000" pitchFamily="2" charset="2"/>
              <a:buChar char="ü"/>
            </a:pPr>
            <a:r>
              <a:rPr lang="en-US" sz="2400" dirty="0">
                <a:latin typeface="Arial Narrow" panose="020B0606020202030204" pitchFamily="34" charset="0"/>
              </a:rPr>
              <a:t> </a:t>
            </a:r>
            <a:r>
              <a:rPr lang="ru-RU" sz="2400" dirty="0" smtClean="0">
                <a:latin typeface="Arial Narrow" panose="020B0606020202030204" pitchFamily="34" charset="0"/>
              </a:rPr>
              <a:t>удобство </a:t>
            </a:r>
            <a:r>
              <a:rPr lang="ru-RU" sz="2400" dirty="0">
                <a:latin typeface="Arial Narrow" panose="020B0606020202030204" pitchFamily="34" charset="0"/>
              </a:rPr>
              <a:t>для медицинских работников</a:t>
            </a:r>
          </a:p>
          <a:p>
            <a:pPr>
              <a:spcBef>
                <a:spcPts val="300"/>
              </a:spcBef>
              <a:buFont typeface="Wingdings" panose="05000000000000000000" pitchFamily="2" charset="2"/>
              <a:buChar char="ü"/>
            </a:pPr>
            <a:r>
              <a:rPr lang="ru-RU" sz="2400" dirty="0">
                <a:latin typeface="Arial Narrow" panose="020B0606020202030204" pitchFamily="34" charset="0"/>
              </a:rPr>
              <a:t> </a:t>
            </a:r>
            <a:r>
              <a:rPr lang="ru-RU" sz="2400" dirty="0" smtClean="0">
                <a:latin typeface="Arial Narrow" panose="020B0606020202030204" pitchFamily="34" charset="0"/>
              </a:rPr>
              <a:t>применение </a:t>
            </a:r>
            <a:r>
              <a:rPr lang="ru-RU" sz="2400" dirty="0">
                <a:latin typeface="Arial Narrow" panose="020B0606020202030204" pitchFamily="34" charset="0"/>
              </a:rPr>
              <a:t>инновационных технологий</a:t>
            </a:r>
          </a:p>
          <a:p>
            <a:pPr>
              <a:spcBef>
                <a:spcPts val="300"/>
              </a:spcBef>
              <a:buFont typeface="Wingdings" panose="05000000000000000000" pitchFamily="2" charset="2"/>
              <a:buChar char="ü"/>
            </a:pPr>
            <a:r>
              <a:rPr lang="ru-RU" sz="2400" dirty="0">
                <a:latin typeface="Arial Narrow" panose="020B0606020202030204" pitchFamily="34" charset="0"/>
              </a:rPr>
              <a:t> </a:t>
            </a:r>
            <a:r>
              <a:rPr lang="ru-RU" sz="2400" dirty="0" smtClean="0">
                <a:latin typeface="Arial Narrow" panose="020B0606020202030204" pitchFamily="34" charset="0"/>
              </a:rPr>
              <a:t>высокое </a:t>
            </a:r>
            <a:r>
              <a:rPr lang="ru-RU" sz="2400" dirty="0">
                <a:latin typeface="Arial Narrow" panose="020B0606020202030204" pitchFamily="34" charset="0"/>
              </a:rPr>
              <a:t>качество</a:t>
            </a:r>
          </a:p>
          <a:p>
            <a:pPr>
              <a:spcBef>
                <a:spcPts val="300"/>
              </a:spcBef>
              <a:buFont typeface="Wingdings" panose="05000000000000000000" pitchFamily="2" charset="2"/>
              <a:buChar char="ü"/>
            </a:pPr>
            <a:r>
              <a:rPr lang="ru-RU" sz="2400" dirty="0">
                <a:latin typeface="Arial Narrow" panose="020B0606020202030204" pitchFamily="34" charset="0"/>
              </a:rPr>
              <a:t> н</a:t>
            </a:r>
            <a:r>
              <a:rPr lang="ru-RU" sz="2400" dirty="0" smtClean="0">
                <a:latin typeface="Arial Narrow" panose="020B0606020202030204" pitchFamily="34" charset="0"/>
              </a:rPr>
              <a:t>езависимость </a:t>
            </a:r>
            <a:r>
              <a:rPr lang="ru-RU" sz="2400" dirty="0">
                <a:latin typeface="Arial Narrow" panose="020B0606020202030204" pitchFamily="34" charset="0"/>
              </a:rPr>
              <a:t>образования</a:t>
            </a:r>
          </a:p>
          <a:p>
            <a:pPr>
              <a:spcBef>
                <a:spcPts val="300"/>
              </a:spcBef>
              <a:buFont typeface="Wingdings" panose="05000000000000000000" pitchFamily="2" charset="2"/>
              <a:buChar char="ü"/>
            </a:pPr>
            <a:r>
              <a:rPr lang="ru-RU" sz="2400" dirty="0">
                <a:latin typeface="Arial Narrow" panose="020B0606020202030204" pitchFamily="34" charset="0"/>
              </a:rPr>
              <a:t> </a:t>
            </a:r>
            <a:r>
              <a:rPr lang="ru-RU" sz="2400" dirty="0" smtClean="0">
                <a:latin typeface="Arial Narrow" panose="020B0606020202030204" pitchFamily="34" charset="0"/>
              </a:rPr>
              <a:t>система </a:t>
            </a:r>
            <a:r>
              <a:rPr lang="ru-RU" sz="2400" dirty="0">
                <a:latin typeface="Arial Narrow" panose="020B0606020202030204" pitchFamily="34" charset="0"/>
              </a:rPr>
              <a:t>мотивации к обучению</a:t>
            </a:r>
          </a:p>
          <a:p>
            <a:pPr>
              <a:spcBef>
                <a:spcPts val="300"/>
              </a:spcBef>
              <a:buFont typeface="Wingdings" panose="05000000000000000000" pitchFamily="2" charset="2"/>
              <a:buChar char="ü"/>
            </a:pPr>
            <a:r>
              <a:rPr lang="ru-RU" sz="2400" dirty="0">
                <a:latin typeface="Arial Narrow" panose="020B0606020202030204" pitchFamily="34" charset="0"/>
              </a:rPr>
              <a:t> </a:t>
            </a:r>
            <a:r>
              <a:rPr lang="ru-RU" sz="2400" dirty="0" smtClean="0">
                <a:latin typeface="Arial Narrow" panose="020B0606020202030204" pitchFamily="34" charset="0"/>
              </a:rPr>
              <a:t>бесплатность </a:t>
            </a:r>
            <a:r>
              <a:rPr lang="ru-RU" sz="2400" dirty="0">
                <a:latin typeface="Arial Narrow" panose="020B0606020202030204" pitchFamily="34" charset="0"/>
              </a:rPr>
              <a:t>для медицинских работников</a:t>
            </a:r>
          </a:p>
        </p:txBody>
      </p:sp>
      <p:pic>
        <p:nvPicPr>
          <p:cNvPr id="3" name="Филипп Киркоров - Медсестра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345488" y="5913276"/>
            <a:ext cx="340804" cy="34080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77236" y="5902148"/>
            <a:ext cx="2061318" cy="70386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8" dur="22815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4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6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52636"/>
            <a:ext cx="9906000" cy="850106"/>
          </a:xfr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>
            <a:noAutofit/>
          </a:bodyPr>
          <a:lstStyle/>
          <a:p>
            <a:r>
              <a:rPr lang="ru-RU" sz="2600" b="1" dirty="0" smtClean="0">
                <a:solidFill>
                  <a:schemeClr val="accent1">
                    <a:lumMod val="75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Непрерывное образование связано с допуском к профессиональной деятельности</a:t>
            </a:r>
            <a:endParaRPr lang="ru-RU" sz="2600" b="1" dirty="0">
              <a:solidFill>
                <a:schemeClr val="accent1">
                  <a:lumMod val="75000"/>
                </a:schemeClr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48061" y="896989"/>
            <a:ext cx="8945685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ru-RU" sz="2000" b="1" dirty="0" smtClean="0">
              <a:latin typeface="Arial Narrow" panose="020B0606020202030204" pitchFamily="34" charset="0"/>
              <a:cs typeface="Times New Roman" panose="02020603050405020304" pitchFamily="18" charset="0"/>
            </a:endParaRPr>
          </a:p>
          <a:p>
            <a:pPr algn="just"/>
            <a:endParaRPr lang="ru-RU" sz="800" b="1" dirty="0" smtClean="0">
              <a:latin typeface="Arial Narrow" panose="020B0606020202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Аккредитация специалистов </a:t>
            </a:r>
            <a:r>
              <a:rPr lang="ru-RU" sz="2000" b="1" dirty="0" smtClean="0">
                <a:latin typeface="Arial Narrow" panose="020B0606020202030204" pitchFamily="34" charset="0"/>
                <a:cs typeface="Times New Roman" panose="02020603050405020304" pitchFamily="18" charset="0"/>
              </a:rPr>
              <a:t>- </a:t>
            </a:r>
            <a:r>
              <a:rPr lang="ru-RU" sz="2000" dirty="0" smtClean="0">
                <a:latin typeface="Arial Narrow" panose="020B0606020202030204" pitchFamily="34" charset="0"/>
                <a:cs typeface="Times New Roman" panose="02020603050405020304" pitchFamily="18" charset="0"/>
              </a:rPr>
              <a:t>с 1 января 2021 года продление допуска к профессиональной деятельности проходит через процедуру периодической аккредитации</a:t>
            </a:r>
          </a:p>
          <a:p>
            <a:pPr algn="just"/>
            <a:endParaRPr lang="ru-RU" sz="2000" b="1" dirty="0" smtClean="0">
              <a:latin typeface="Arial Narrow" panose="020B0606020202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Условие допуска к аккредитации специалистов </a:t>
            </a:r>
            <a:r>
              <a:rPr lang="ru-RU" sz="2000" b="1" dirty="0" smtClean="0">
                <a:latin typeface="Arial Narrow" panose="020B0606020202030204" pitchFamily="34" charset="0"/>
                <a:cs typeface="Times New Roman" panose="02020603050405020304" pitchFamily="18" charset="0"/>
              </a:rPr>
              <a:t>- </a:t>
            </a:r>
            <a:r>
              <a:rPr lang="ru-RU" sz="2000" dirty="0" smtClean="0">
                <a:latin typeface="Arial Narrow" panose="020B0606020202030204" pitchFamily="34" charset="0"/>
                <a:cs typeface="Times New Roman" panose="02020603050405020304" pitchFamily="18" charset="0"/>
              </a:rPr>
              <a:t>за 5 лет необходимо набрать 250 баллов (ЗЕТ), минимум 50 баллов в год. </a:t>
            </a:r>
          </a:p>
          <a:p>
            <a:pPr algn="just"/>
            <a:endParaRPr lang="ru-RU" sz="2000" dirty="0" smtClean="0">
              <a:latin typeface="Arial Narrow" panose="020B0606020202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1 балл начисляется за каждый академический час обучения:</a:t>
            </a:r>
          </a:p>
          <a:p>
            <a:pPr algn="just"/>
            <a:endParaRPr lang="ru-RU" sz="2000" dirty="0" smtClean="0">
              <a:latin typeface="Arial Narrow" panose="020B0606020202030204" pitchFamily="34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ru-RU" sz="2000" dirty="0" smtClean="0">
                <a:latin typeface="Arial Narrow" panose="020B0606020202030204" pitchFamily="34" charset="0"/>
                <a:cs typeface="Times New Roman" panose="02020603050405020304" pitchFamily="18" charset="0"/>
              </a:rPr>
              <a:t>14 из них — за конференции и электронные учебные программы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ru-RU" sz="2000" dirty="0" smtClean="0">
                <a:latin typeface="Arial Narrow" panose="020B0606020202030204" pitchFamily="34" charset="0"/>
                <a:cs typeface="Times New Roman" panose="02020603050405020304" pitchFamily="18" charset="0"/>
              </a:rPr>
              <a:t>36 — за прохождение обучающих циклов в образовательных организациях и вебинаров</a:t>
            </a:r>
          </a:p>
          <a:p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Филипп Киркоров - Медсестра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123344" y="5890170"/>
            <a:ext cx="340804" cy="34080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76841" y="5869549"/>
            <a:ext cx="2116916" cy="72284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815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69036"/>
            <a:ext cx="9906000" cy="850106"/>
          </a:xfr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>
            <a:normAutofit/>
          </a:bodyPr>
          <a:lstStyle/>
          <a:p>
            <a:pPr lvl="0"/>
            <a:r>
              <a:rPr lang="ru-RU" sz="2600" b="1" dirty="0">
                <a:solidFill>
                  <a:schemeClr val="accent1">
                    <a:lumMod val="75000"/>
                  </a:schemeClr>
                </a:solidFill>
                <a:latin typeface="Arial Narrow" panose="020B0606020202030204" pitchFamily="34" charset="0"/>
                <a:cs typeface="Arial" pitchFamily="34" charset="0"/>
              </a:rPr>
              <a:t>Особенности и виды аккредитации специалиста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776536" y="1232756"/>
            <a:ext cx="7992888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latin typeface="Arial Narrow" panose="020B0606020202030204" pitchFamily="34" charset="0"/>
              </a:rPr>
              <a:t>ПЕРВИЧНАЯ</a:t>
            </a:r>
            <a:r>
              <a:rPr lang="ru-RU" sz="2400" dirty="0" smtClean="0">
                <a:latin typeface="Arial Narrow" panose="020B0606020202030204" pitchFamily="34" charset="0"/>
              </a:rPr>
              <a:t> - после выполнения учебного плана по программам СПО или ВО (специалитет) </a:t>
            </a:r>
          </a:p>
          <a:p>
            <a:pPr algn="just"/>
            <a:endParaRPr lang="ru-RU" sz="2400" dirty="0">
              <a:latin typeface="Arial Narrow" panose="020B0606020202030204" pitchFamily="34" charset="0"/>
            </a:endParaRPr>
          </a:p>
          <a:p>
            <a:pPr algn="just"/>
            <a:endParaRPr lang="ru-RU" sz="2400" dirty="0" smtClean="0">
              <a:latin typeface="Arial Narrow" panose="020B0606020202030204" pitchFamily="34" charset="0"/>
            </a:endParaRPr>
          </a:p>
          <a:p>
            <a:pPr algn="just"/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latin typeface="Arial Narrow" panose="020B0606020202030204" pitchFamily="34" charset="0"/>
              </a:rPr>
              <a:t>ПЕРВИЧНАЯ СПЕЦИАЛИЗИРОВАННАЯ  </a:t>
            </a:r>
            <a:r>
              <a:rPr lang="ru-RU" sz="2400" dirty="0" smtClean="0">
                <a:latin typeface="Arial Narrow" panose="020B0606020202030204" pitchFamily="34" charset="0"/>
              </a:rPr>
              <a:t>-</a:t>
            </a:r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latin typeface="Arial Narrow" panose="020B0606020202030204" pitchFamily="34" charset="0"/>
              </a:rPr>
              <a:t> </a:t>
            </a:r>
            <a:r>
              <a:rPr lang="ru-RU" sz="2400" dirty="0" smtClean="0">
                <a:latin typeface="Arial Narrow" panose="020B0606020202030204" pitchFamily="34" charset="0"/>
              </a:rPr>
              <a:t>после выполнения учебного плана по программам ВО (ординатура) или ДПО (ПП) </a:t>
            </a:r>
          </a:p>
          <a:p>
            <a:pPr algn="just"/>
            <a:endParaRPr lang="ru-RU" sz="2400" dirty="0">
              <a:latin typeface="Arial Narrow" panose="020B0606020202030204" pitchFamily="34" charset="0"/>
            </a:endParaRPr>
          </a:p>
          <a:p>
            <a:pPr algn="just"/>
            <a:endParaRPr lang="ru-RU" sz="2400" dirty="0" smtClean="0">
              <a:latin typeface="Arial Narrow" panose="020B0606020202030204" pitchFamily="34" charset="0"/>
            </a:endParaRPr>
          </a:p>
          <a:p>
            <a:pPr algn="just"/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latin typeface="Arial Narrow" panose="020B0606020202030204" pitchFamily="34" charset="0"/>
              </a:rPr>
              <a:t>ПЕРИОДИЧЕСКАЯ </a:t>
            </a:r>
            <a:r>
              <a:rPr lang="ru-RU" sz="2400" dirty="0" smtClean="0">
                <a:latin typeface="Arial Narrow" panose="020B0606020202030204" pitchFamily="34" charset="0"/>
              </a:rPr>
              <a:t>-</a:t>
            </a:r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latin typeface="Arial Narrow" panose="020B0606020202030204" pitchFamily="34" charset="0"/>
              </a:rPr>
              <a:t> </a:t>
            </a:r>
            <a:r>
              <a:rPr lang="ru-RU" sz="2400" dirty="0" smtClean="0">
                <a:latin typeface="Arial Narrow" panose="020B0606020202030204" pitchFamily="34" charset="0"/>
              </a:rPr>
              <a:t>после пятилетнего периода профессиональной деятельности по специальности</a:t>
            </a:r>
            <a:endParaRPr lang="ru-RU" sz="2400" dirty="0">
              <a:latin typeface="Arial Narrow" panose="020B0606020202030204" pitchFamily="34" charset="0"/>
            </a:endParaRPr>
          </a:p>
        </p:txBody>
      </p:sp>
      <p:pic>
        <p:nvPicPr>
          <p:cNvPr id="3" name="Филипп Киркоров - Медсестра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201472" y="5985284"/>
            <a:ext cx="304800" cy="3048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97216" y="5883706"/>
            <a:ext cx="2169330" cy="74074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815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4639"/>
            <a:ext cx="8915400" cy="886110"/>
          </a:xfr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>
            <a:normAutofit/>
          </a:bodyPr>
          <a:lstStyle/>
          <a:p>
            <a:r>
              <a:rPr lang="ru-RU" sz="2600" b="1" dirty="0" smtClean="0">
                <a:solidFill>
                  <a:schemeClr val="accent1">
                    <a:lumMod val="75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Процесс обучения</a:t>
            </a:r>
            <a:endParaRPr lang="ru-RU" sz="2600" b="1" dirty="0">
              <a:solidFill>
                <a:schemeClr val="accent1">
                  <a:lumMod val="75000"/>
                </a:schemeClr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876506" y="1627141"/>
            <a:ext cx="1716111" cy="803285"/>
          </a:xfrm>
          <a:prstGeom prst="rect">
            <a:avLst/>
          </a:prstGeom>
          <a:ln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FF0000"/>
                </a:solidFill>
                <a:latin typeface="Arial Narrow" panose="020B0606020202030204" pitchFamily="34" charset="0"/>
              </a:rPr>
              <a:t>в</a:t>
            </a:r>
            <a:r>
              <a:rPr lang="ru-RU" b="1" dirty="0" smtClean="0">
                <a:solidFill>
                  <a:srgbClr val="FF0000"/>
                </a:solidFill>
                <a:latin typeface="Arial Narrow" panose="020B0606020202030204" pitchFamily="34" charset="0"/>
              </a:rPr>
              <a:t>ыбор программы обучения</a:t>
            </a:r>
            <a:endParaRPr lang="ru-RU" b="1" dirty="0">
              <a:solidFill>
                <a:srgbClr val="FF0000"/>
              </a:solidFill>
              <a:latin typeface="Arial Narrow" panose="020B0606020202030204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140313" y="1627139"/>
            <a:ext cx="1643085" cy="803286"/>
          </a:xfrm>
          <a:prstGeom prst="rect">
            <a:avLst/>
          </a:prstGeom>
          <a:ln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FF0000"/>
                </a:solidFill>
                <a:latin typeface="Arial Narrow" panose="020B0606020202030204" pitchFamily="34" charset="0"/>
                <a:cs typeface="Narkisim" panose="020E0502050101010101" pitchFamily="34" charset="-79"/>
              </a:rPr>
              <a:t>п</a:t>
            </a:r>
            <a:r>
              <a:rPr lang="ru-RU" b="1" dirty="0" smtClean="0">
                <a:solidFill>
                  <a:srgbClr val="FF0000"/>
                </a:solidFill>
                <a:latin typeface="Arial Narrow" panose="020B0606020202030204" pitchFamily="34" charset="0"/>
                <a:cs typeface="Narkisim" panose="020E0502050101010101" pitchFamily="34" charset="-79"/>
              </a:rPr>
              <a:t>одача заявления</a:t>
            </a:r>
            <a:endParaRPr lang="ru-RU" b="1" dirty="0">
              <a:solidFill>
                <a:srgbClr val="FF0000"/>
              </a:solidFill>
              <a:latin typeface="Arial Narrow" panose="020B0606020202030204" pitchFamily="34" charset="0"/>
              <a:cs typeface="Narkisim" panose="020E0502050101010101" pitchFamily="34" charset="-79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331093" y="1627139"/>
            <a:ext cx="1643085" cy="803285"/>
          </a:xfrm>
          <a:prstGeom prst="rect">
            <a:avLst/>
          </a:prstGeom>
          <a:ln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FF0000"/>
                </a:solidFill>
                <a:latin typeface="Arial Narrow" panose="020B0606020202030204" pitchFamily="34" charset="0"/>
              </a:rPr>
              <a:t>з</a:t>
            </a:r>
            <a:r>
              <a:rPr lang="ru-RU" b="1" dirty="0" smtClean="0">
                <a:solidFill>
                  <a:srgbClr val="FF0000"/>
                </a:solidFill>
                <a:latin typeface="Arial Narrow" panose="020B0606020202030204" pitchFamily="34" charset="0"/>
              </a:rPr>
              <a:t>аключение договора</a:t>
            </a:r>
            <a:endParaRPr lang="ru-RU" b="1" dirty="0">
              <a:solidFill>
                <a:srgbClr val="FF0000"/>
              </a:solidFill>
              <a:latin typeface="Arial Narrow" panose="020B0606020202030204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7521873" y="1627139"/>
            <a:ext cx="1460520" cy="803286"/>
          </a:xfrm>
          <a:prstGeom prst="rect">
            <a:avLst/>
          </a:prstGeom>
          <a:ln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FF0000"/>
                </a:solidFill>
                <a:latin typeface="Arial Narrow" panose="020B0606020202030204" pitchFamily="34" charset="0"/>
              </a:rPr>
              <a:t>о</a:t>
            </a:r>
            <a:r>
              <a:rPr lang="ru-RU" b="1" dirty="0" smtClean="0">
                <a:solidFill>
                  <a:srgbClr val="FF0000"/>
                </a:solidFill>
                <a:latin typeface="Arial Narrow" panose="020B0606020202030204" pitchFamily="34" charset="0"/>
              </a:rPr>
              <a:t>бучение</a:t>
            </a:r>
            <a:endParaRPr lang="ru-RU" b="1" dirty="0">
              <a:solidFill>
                <a:srgbClr val="FF0000"/>
              </a:solidFill>
              <a:latin typeface="Arial Narrow" panose="020B0606020202030204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839994" y="3197198"/>
            <a:ext cx="2409857" cy="1095390"/>
          </a:xfrm>
          <a:prstGeom prst="rect">
            <a:avLst/>
          </a:prstGeom>
          <a:ln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FF0000"/>
                </a:solidFill>
                <a:latin typeface="Arial Narrow" panose="020B0606020202030204" pitchFamily="34" charset="0"/>
              </a:rPr>
              <a:t>п</a:t>
            </a:r>
            <a:r>
              <a:rPr lang="ru-RU" b="1" dirty="0" smtClean="0">
                <a:solidFill>
                  <a:srgbClr val="FF0000"/>
                </a:solidFill>
                <a:latin typeface="Arial Narrow" panose="020B0606020202030204" pitchFamily="34" charset="0"/>
              </a:rPr>
              <a:t>рохождение итоговых испытаний</a:t>
            </a:r>
            <a:endParaRPr lang="ru-RU" b="1" dirty="0">
              <a:solidFill>
                <a:srgbClr val="FF0000"/>
              </a:solidFill>
              <a:latin typeface="Arial Narrow" panose="020B0606020202030204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3797547" y="3197198"/>
            <a:ext cx="2117753" cy="1131902"/>
          </a:xfrm>
          <a:prstGeom prst="rect">
            <a:avLst/>
          </a:prstGeom>
          <a:ln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FF0000"/>
                </a:solidFill>
                <a:latin typeface="Arial Narrow" panose="020B0606020202030204" pitchFamily="34" charset="0"/>
              </a:rPr>
              <a:t>в</a:t>
            </a:r>
            <a:r>
              <a:rPr lang="ru-RU" b="1" dirty="0" smtClean="0">
                <a:solidFill>
                  <a:srgbClr val="FF0000"/>
                </a:solidFill>
                <a:latin typeface="Arial Narrow" panose="020B0606020202030204" pitchFamily="34" charset="0"/>
              </a:rPr>
              <a:t>ыдача документа об образовании</a:t>
            </a:r>
            <a:endParaRPr lang="ru-RU" b="1" dirty="0">
              <a:solidFill>
                <a:srgbClr val="FF0000"/>
              </a:solidFill>
              <a:latin typeface="Arial Narrow" panose="020B0606020202030204" pitchFamily="34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6499509" y="3197198"/>
            <a:ext cx="2519397" cy="1095391"/>
          </a:xfrm>
          <a:prstGeom prst="rect">
            <a:avLst/>
          </a:prstGeom>
          <a:ln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FF0000"/>
                </a:solidFill>
                <a:latin typeface="Arial Narrow" panose="020B0606020202030204" pitchFamily="34" charset="0"/>
              </a:rPr>
              <a:t>п</a:t>
            </a:r>
            <a:r>
              <a:rPr lang="ru-RU" b="1" dirty="0" smtClean="0">
                <a:solidFill>
                  <a:srgbClr val="FF0000"/>
                </a:solidFill>
                <a:latin typeface="Arial Narrow" panose="020B0606020202030204" pitchFamily="34" charset="0"/>
              </a:rPr>
              <a:t>роставление баллов в Единой системе НМО</a:t>
            </a:r>
            <a:endParaRPr lang="ru-RU" b="1" dirty="0">
              <a:solidFill>
                <a:srgbClr val="FF0000"/>
              </a:solidFill>
              <a:latin typeface="Arial Narrow" panose="020B0606020202030204" pitchFamily="34" charset="0"/>
            </a:endParaRPr>
          </a:p>
        </p:txBody>
      </p:sp>
      <p:sp>
        <p:nvSpPr>
          <p:cNvPr id="22" name="Стрелка вправо 21"/>
          <p:cNvSpPr/>
          <p:nvPr/>
        </p:nvSpPr>
        <p:spPr>
          <a:xfrm>
            <a:off x="2592618" y="1919243"/>
            <a:ext cx="547695" cy="21907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0000"/>
              </a:solidFill>
            </a:endParaRPr>
          </a:p>
        </p:txBody>
      </p:sp>
      <p:sp>
        <p:nvSpPr>
          <p:cNvPr id="24" name="Стрелка вправо 23"/>
          <p:cNvSpPr/>
          <p:nvPr/>
        </p:nvSpPr>
        <p:spPr>
          <a:xfrm>
            <a:off x="6974178" y="1882730"/>
            <a:ext cx="547695" cy="21907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Стрелка вправо 24"/>
          <p:cNvSpPr/>
          <p:nvPr/>
        </p:nvSpPr>
        <p:spPr>
          <a:xfrm>
            <a:off x="4783398" y="1882730"/>
            <a:ext cx="547695" cy="21907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Стрелка вправо 26"/>
          <p:cNvSpPr/>
          <p:nvPr/>
        </p:nvSpPr>
        <p:spPr>
          <a:xfrm>
            <a:off x="3249852" y="3598841"/>
            <a:ext cx="547695" cy="21907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Стрелка вправо 27"/>
          <p:cNvSpPr/>
          <p:nvPr/>
        </p:nvSpPr>
        <p:spPr>
          <a:xfrm>
            <a:off x="5915301" y="3598841"/>
            <a:ext cx="547695" cy="21907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32" name="Соединительная линия уступом 31"/>
          <p:cNvCxnSpPr/>
          <p:nvPr/>
        </p:nvCxnSpPr>
        <p:spPr>
          <a:xfrm rot="16200000" flipH="1">
            <a:off x="8708546" y="2302629"/>
            <a:ext cx="766773" cy="219078"/>
          </a:xfrm>
          <a:prstGeom prst="bentConnector3">
            <a:avLst>
              <a:gd name="adj1" fmla="val 1553"/>
            </a:avLst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5" name="Shape 34"/>
          <p:cNvCxnSpPr>
            <a:endCxn id="13" idx="1"/>
          </p:cNvCxnSpPr>
          <p:nvPr/>
        </p:nvCxnSpPr>
        <p:spPr>
          <a:xfrm rot="10800000" flipV="1">
            <a:off x="839995" y="2795555"/>
            <a:ext cx="8361477" cy="949338"/>
          </a:xfrm>
          <a:prstGeom prst="bentConnector3">
            <a:avLst>
              <a:gd name="adj1" fmla="val 102734"/>
            </a:avLst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" name="Филипп Киркоров - Медсестра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251075" y="5805264"/>
            <a:ext cx="376808" cy="376808"/>
          </a:xfrm>
          <a:prstGeom prst="rect">
            <a:avLst/>
          </a:prstGeom>
        </p:spPr>
      </p:pic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5"/>
          <a:stretch>
            <a:fillRect/>
          </a:stretch>
        </p:blipFill>
        <p:spPr>
          <a:xfrm>
            <a:off x="6973662" y="5820416"/>
            <a:ext cx="2118270" cy="72331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815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45188" y="1340768"/>
            <a:ext cx="2988332" cy="2988332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2500" y="169036"/>
            <a:ext cx="9253028" cy="1171732"/>
          </a:xfr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>
            <a:noAutofit/>
          </a:bodyPr>
          <a:lstStyle/>
          <a:p>
            <a:r>
              <a:rPr lang="ru-RU" sz="2600" b="1" dirty="0" smtClean="0">
                <a:solidFill>
                  <a:schemeClr val="accent1">
                    <a:lumMod val="75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Обучение </a:t>
            </a:r>
            <a:r>
              <a:rPr lang="ru-RU" sz="2600" b="1" dirty="0">
                <a:solidFill>
                  <a:schemeClr val="accent1">
                    <a:lumMod val="75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по дополнительным профессиональным программам повышения </a:t>
            </a:r>
            <a:r>
              <a:rPr lang="ru-RU" sz="2600" b="1" dirty="0" smtClean="0">
                <a:solidFill>
                  <a:schemeClr val="accent1">
                    <a:lumMod val="75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квалификации проводится</a:t>
            </a: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/>
            </a:r>
            <a:br>
              <a:rPr lang="ru-RU" sz="2400" b="1" dirty="0">
                <a:solidFill>
                  <a:schemeClr val="accent1">
                    <a:lumMod val="75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</a:br>
            <a:endParaRPr lang="ru-RU" sz="2400" b="1" dirty="0">
              <a:solidFill>
                <a:schemeClr val="accent1">
                  <a:lumMod val="75000"/>
                </a:schemeClr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32520" y="980728"/>
            <a:ext cx="7596844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en-US" sz="1600" b="1" dirty="0" smtClean="0">
              <a:latin typeface="Arial Narrow" panose="020B0606020202030204" pitchFamily="34" charset="0"/>
              <a:cs typeface="Times New Roman" panose="02020603050405020304" pitchFamily="18" charset="0"/>
            </a:endParaRPr>
          </a:p>
          <a:p>
            <a:pPr algn="just"/>
            <a:endParaRPr lang="en-US" sz="1600" b="1" dirty="0">
              <a:latin typeface="Arial Narrow" panose="020B0606020202030204" pitchFamily="34" charset="0"/>
              <a:cs typeface="Times New Roman" panose="02020603050405020304" pitchFamily="18" charset="0"/>
            </a:endParaRPr>
          </a:p>
          <a:p>
            <a:pPr algn="just"/>
            <a:endParaRPr lang="ru-RU" sz="1600" b="1" dirty="0" smtClean="0">
              <a:latin typeface="Arial Narrow" panose="020B0606020202030204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dirty="0" smtClean="0">
                <a:latin typeface="Arial Narrow" panose="020B0606020202030204" pitchFamily="34" charset="0"/>
                <a:cs typeface="Times New Roman" panose="02020603050405020304" pitchFamily="18" charset="0"/>
              </a:rPr>
              <a:t>за счет средств федерального бюджета 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dirty="0" smtClean="0">
                <a:latin typeface="Arial Narrow" panose="020B0606020202030204" pitchFamily="34" charset="0"/>
                <a:cs typeface="Times New Roman" panose="02020603050405020304" pitchFamily="18" charset="0"/>
              </a:rPr>
              <a:t>на договорной основе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dirty="0" smtClean="0">
                <a:latin typeface="Arial Narrow" panose="020B0606020202030204" pitchFamily="34" charset="0"/>
                <a:cs typeface="Times New Roman" panose="02020603050405020304" pitchFamily="18" charset="0"/>
              </a:rPr>
              <a:t>за счет средств физических лиц 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dirty="0" smtClean="0">
                <a:latin typeface="Arial Narrow" panose="020B0606020202030204" pitchFamily="34" charset="0"/>
                <a:cs typeface="Times New Roman" panose="02020603050405020304" pitchFamily="18" charset="0"/>
              </a:rPr>
              <a:t>за счет средств юридических лиц,</a:t>
            </a:r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Arial Narrow" panose="020B0606020202030204" pitchFamily="34" charset="0"/>
                <a:cs typeface="Times New Roman" panose="02020603050405020304" pitchFamily="18" charset="0"/>
              </a:rPr>
              <a:t>в том числе за счет средств </a:t>
            </a:r>
          </a:p>
          <a:p>
            <a:pPr algn="just"/>
            <a:r>
              <a:rPr lang="ru-RU" dirty="0" smtClean="0">
                <a:latin typeface="Arial Narrow" panose="020B0606020202030204" pitchFamily="34" charset="0"/>
                <a:cs typeface="Times New Roman" panose="02020603050405020304" pitchFamily="18" charset="0"/>
              </a:rPr>
              <a:t>нормированного страхового запаса территориального ФОМС</a:t>
            </a:r>
            <a:r>
              <a:rPr lang="en-US" dirty="0" smtClean="0">
                <a:latin typeface="Arial Narrow" panose="020B0606020202030204" pitchFamily="34" charset="0"/>
                <a:cs typeface="Times New Roman" panose="02020603050405020304" pitchFamily="18" charset="0"/>
              </a:rPr>
              <a:t>*</a:t>
            </a:r>
            <a:r>
              <a:rPr lang="ru-RU" dirty="0" smtClean="0">
                <a:latin typeface="Arial Narrow" panose="020B0606020202030204" pitchFamily="34" charset="0"/>
                <a:cs typeface="Times New Roman" panose="02020603050405020304" pitchFamily="18" charset="0"/>
              </a:rPr>
              <a:t> </a:t>
            </a:r>
          </a:p>
          <a:p>
            <a:pPr algn="just"/>
            <a:endParaRPr lang="en-US" sz="1200" dirty="0" smtClean="0">
              <a:latin typeface="Arial Narrow" panose="020B0606020202030204" pitchFamily="34" charset="0"/>
              <a:cs typeface="Times New Roman" panose="02020603050405020304" pitchFamily="18" charset="0"/>
            </a:endParaRPr>
          </a:p>
          <a:p>
            <a:pPr algn="just"/>
            <a:endParaRPr lang="en-US" sz="1200" dirty="0">
              <a:latin typeface="Arial Narrow" panose="020B0606020202030204" pitchFamily="34" charset="0"/>
              <a:cs typeface="Times New Roman" panose="02020603050405020304" pitchFamily="18" charset="0"/>
            </a:endParaRPr>
          </a:p>
          <a:p>
            <a:pPr algn="just"/>
            <a:endParaRPr lang="en-US" sz="1200" dirty="0" smtClean="0">
              <a:latin typeface="Arial Narrow" panose="020B0606020202030204" pitchFamily="34" charset="0"/>
              <a:cs typeface="Times New Roman" panose="02020603050405020304" pitchFamily="18" charset="0"/>
            </a:endParaRPr>
          </a:p>
          <a:p>
            <a:pPr algn="just"/>
            <a:endParaRPr lang="ru-RU" sz="1200" dirty="0" smtClean="0">
              <a:latin typeface="Arial Narrow" panose="020B0606020202030204" pitchFamily="34" charset="0"/>
              <a:cs typeface="Times New Roman" panose="02020603050405020304" pitchFamily="18" charset="0"/>
            </a:endParaRPr>
          </a:p>
          <a:p>
            <a:pPr algn="just"/>
            <a:endParaRPr lang="ru-RU" sz="1200" dirty="0">
              <a:latin typeface="Arial Narrow" panose="020B0606020202030204" pitchFamily="34" charset="0"/>
              <a:cs typeface="Times New Roman" panose="02020603050405020304" pitchFamily="18" charset="0"/>
            </a:endParaRPr>
          </a:p>
          <a:p>
            <a:pPr algn="just"/>
            <a:endParaRPr lang="ru-RU" sz="1100" dirty="0" smtClean="0">
              <a:latin typeface="Arial Narrow" panose="020B0606020202030204" pitchFamily="34" charset="0"/>
              <a:cs typeface="Times New Roman" panose="02020603050405020304" pitchFamily="18" charset="0"/>
            </a:endParaRPr>
          </a:p>
          <a:p>
            <a:pPr algn="just"/>
            <a:endParaRPr lang="ru-RU" sz="1100" dirty="0" smtClean="0">
              <a:latin typeface="Arial Narrow" panose="020B0606020202030204" pitchFamily="34" charset="0"/>
              <a:cs typeface="Times New Roman" panose="02020603050405020304" pitchFamily="18" charset="0"/>
            </a:endParaRPr>
          </a:p>
          <a:p>
            <a:pPr algn="just"/>
            <a:endParaRPr lang="ru-RU" sz="1100" dirty="0">
              <a:latin typeface="Arial Narrow" panose="020B0606020202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en-US" sz="1100" dirty="0" smtClean="0">
                <a:latin typeface="Arial Narrow" panose="020B0606020202030204" pitchFamily="34" charset="0"/>
                <a:cs typeface="Times New Roman" panose="02020603050405020304" pitchFamily="18" charset="0"/>
              </a:rPr>
              <a:t>*</a:t>
            </a:r>
            <a:r>
              <a:rPr lang="ru-RU" sz="1100" dirty="0" smtClean="0">
                <a:latin typeface="Arial Narrow" panose="020B0606020202030204" pitchFamily="34" charset="0"/>
                <a:cs typeface="Times New Roman" panose="02020603050405020304" pitchFamily="18" charset="0"/>
              </a:rPr>
              <a:t>Постановление Правительства РФ от 21.04.2016 №332 «Об утверждении Правил использования медицинскими организациями средств нормированного страхового запаса территориального ФОМС для финансового обеспечения мероприятий по организации дополнительного профессионального образования медицинских работников по программам повышения квалификации, а также по приобретению и проведению ремонта медицинского оборудования». </a:t>
            </a:r>
          </a:p>
          <a:p>
            <a:pPr algn="just"/>
            <a:r>
              <a:rPr lang="ru-RU" sz="1100" dirty="0" smtClean="0">
                <a:latin typeface="Arial Narrow" panose="020B0606020202030204" pitchFamily="34" charset="0"/>
                <a:cs typeface="Times New Roman" panose="02020603050405020304" pitchFamily="18" charset="0"/>
              </a:rPr>
              <a:t>Приказ Минздрава России от 4 августа 2016 года N 575н «Об утверждении Порядка выбора медицинским работником программы повышения квалификации в организации, осуществляющей образовательную деятельность, для направления на дополнительное профессиональное образование за счет средств нормированного страхового запаса территориального ФОМС»</a:t>
            </a:r>
            <a:endParaRPr lang="ru-RU" sz="1100" dirty="0"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Филипп Киркоров - Медсестра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138361" y="5738243"/>
            <a:ext cx="412812" cy="412812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03803" y="5799123"/>
            <a:ext cx="2061318" cy="703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04375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8153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73180" y="1971163"/>
            <a:ext cx="3201144" cy="3201144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69036"/>
            <a:ext cx="9906000" cy="850106"/>
          </a:xfr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>
            <a:noAutofit/>
          </a:bodyPr>
          <a:lstStyle/>
          <a:p>
            <a:r>
              <a:rPr lang="ru-RU" sz="2600" b="1" dirty="0" smtClean="0">
                <a:solidFill>
                  <a:schemeClr val="accent1">
                    <a:lumMod val="75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Обучение за счет средств</a:t>
            </a:r>
            <a:r>
              <a:rPr lang="en-US" sz="2600" b="1" dirty="0" smtClean="0">
                <a:solidFill>
                  <a:schemeClr val="accent1">
                    <a:lumMod val="75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b="1" dirty="0" smtClean="0">
                <a:solidFill>
                  <a:schemeClr val="accent1">
                    <a:lumMod val="75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работодателя</a:t>
            </a:r>
            <a:endParaRPr lang="ru-RU" sz="2600" b="1" dirty="0">
              <a:solidFill>
                <a:schemeClr val="accent1">
                  <a:lumMod val="75000"/>
                </a:schemeClr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96516" y="946116"/>
            <a:ext cx="8136904" cy="51090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en-US" sz="1600" b="1" dirty="0" smtClean="0">
              <a:latin typeface="Arial Narrow" panose="020B0606020202030204" pitchFamily="34" charset="0"/>
              <a:cs typeface="Times New Roman" panose="02020603050405020304" pitchFamily="18" charset="0"/>
            </a:endParaRPr>
          </a:p>
          <a:p>
            <a:pPr algn="just"/>
            <a:endParaRPr lang="ru-RU" b="1" dirty="0" smtClean="0">
              <a:solidFill>
                <a:schemeClr val="accent1">
                  <a:lumMod val="75000"/>
                </a:schemeClr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dirty="0" smtClean="0">
                <a:latin typeface="Arial Narrow" panose="020B0606020202030204" pitchFamily="34" charset="0"/>
                <a:cs typeface="Times New Roman" panose="02020603050405020304" pitchFamily="18" charset="0"/>
              </a:rPr>
              <a:t>Направление </a:t>
            </a:r>
            <a:r>
              <a:rPr lang="ru-RU" sz="2000" dirty="0">
                <a:latin typeface="Arial Narrow" panose="020B0606020202030204" pitchFamily="34" charset="0"/>
                <a:cs typeface="Times New Roman" panose="02020603050405020304" pitchFamily="18" charset="0"/>
              </a:rPr>
              <a:t>медицинских и фармацевтических работников на курсы повышения квалификации входит в обязанность работодателя (учреждения здравоохранения</a:t>
            </a:r>
            <a:r>
              <a:rPr lang="ru-RU" sz="2000" dirty="0" smtClean="0">
                <a:latin typeface="Arial Narrow" panose="020B0606020202030204" pitchFamily="34" charset="0"/>
                <a:cs typeface="Times New Roman" panose="02020603050405020304" pitchFamily="18" charset="0"/>
              </a:rPr>
              <a:t>).</a:t>
            </a:r>
          </a:p>
          <a:p>
            <a:pPr algn="just"/>
            <a:r>
              <a:rPr lang="ru-RU" sz="2000" dirty="0" smtClean="0">
                <a:latin typeface="Arial Narrow" panose="020B0606020202030204" pitchFamily="34" charset="0"/>
                <a:cs typeface="Times New Roman" panose="02020603050405020304" pitchFamily="18" charset="0"/>
              </a:rPr>
              <a:t> </a:t>
            </a:r>
          </a:p>
          <a:p>
            <a:pPr algn="just"/>
            <a:r>
              <a:rPr lang="ru-RU" sz="2000" dirty="0" smtClean="0">
                <a:latin typeface="Arial Narrow" panose="020B0606020202030204" pitchFamily="34" charset="0"/>
                <a:cs typeface="Times New Roman" panose="02020603050405020304" pitchFamily="18" charset="0"/>
              </a:rPr>
              <a:t>В случае не прохождения </a:t>
            </a:r>
            <a:r>
              <a:rPr lang="ru-RU" sz="2000" dirty="0">
                <a:latin typeface="Arial Narrow" panose="020B0606020202030204" pitchFamily="34" charset="0"/>
                <a:cs typeface="Times New Roman" panose="02020603050405020304" pitchFamily="18" charset="0"/>
              </a:rPr>
              <a:t>аккредитации  </a:t>
            </a:r>
            <a:r>
              <a:rPr lang="ru-RU" sz="2000" dirty="0" smtClean="0">
                <a:latin typeface="Arial Narrow" panose="020B0606020202030204" pitchFamily="34" charset="0"/>
                <a:cs typeface="Times New Roman" panose="02020603050405020304" pitchFamily="18" charset="0"/>
              </a:rPr>
              <a:t>медицинские </a:t>
            </a:r>
            <a:endParaRPr lang="ru-RU" sz="2000" dirty="0" smtClean="0">
              <a:latin typeface="Arial Narrow" panose="020B0606020202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dirty="0" smtClean="0">
                <a:latin typeface="Arial Narrow" panose="020B0606020202030204" pitchFamily="34" charset="0"/>
                <a:cs typeface="Times New Roman" panose="02020603050405020304" pitchFamily="18" charset="0"/>
              </a:rPr>
              <a:t>и </a:t>
            </a:r>
            <a:r>
              <a:rPr lang="ru-RU" sz="2000" dirty="0" smtClean="0">
                <a:latin typeface="Arial Narrow" panose="020B0606020202030204" pitchFamily="34" charset="0"/>
                <a:cs typeface="Times New Roman" panose="02020603050405020304" pitchFamily="18" charset="0"/>
              </a:rPr>
              <a:t>фармацевтические </a:t>
            </a:r>
            <a:endParaRPr lang="en-US" sz="2000" dirty="0" smtClean="0">
              <a:latin typeface="Arial Narrow" panose="020B0606020202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dirty="0" smtClean="0">
                <a:latin typeface="Arial Narrow" panose="020B0606020202030204" pitchFamily="34" charset="0"/>
                <a:cs typeface="Times New Roman" panose="02020603050405020304" pitchFamily="18" charset="0"/>
              </a:rPr>
              <a:t>работники  </a:t>
            </a:r>
            <a:r>
              <a:rPr lang="ru-RU" sz="2000" dirty="0">
                <a:latin typeface="Arial Narrow" panose="020B0606020202030204" pitchFamily="34" charset="0"/>
                <a:cs typeface="Times New Roman" panose="02020603050405020304" pitchFamily="18" charset="0"/>
              </a:rPr>
              <a:t>отстраняются от своей профессиональной </a:t>
            </a:r>
            <a:endParaRPr lang="ru-RU" sz="2000" dirty="0" smtClean="0">
              <a:latin typeface="Arial Narrow" panose="020B0606020202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dirty="0" smtClean="0">
                <a:latin typeface="Arial Narrow" panose="020B0606020202030204" pitchFamily="34" charset="0"/>
                <a:cs typeface="Times New Roman" panose="02020603050405020304" pitchFamily="18" charset="0"/>
              </a:rPr>
              <a:t>деятельности</a:t>
            </a:r>
            <a:r>
              <a:rPr lang="ru-RU" sz="2000" dirty="0" smtClean="0">
                <a:latin typeface="Arial Narrow" panose="020B0606020202030204" pitchFamily="34" charset="0"/>
                <a:cs typeface="Times New Roman" panose="02020603050405020304" pitchFamily="18" charset="0"/>
              </a:rPr>
              <a:t>**</a:t>
            </a:r>
            <a:endParaRPr lang="en-US" sz="2000" dirty="0" smtClean="0">
              <a:latin typeface="Arial Narrow" panose="020B0606020202030204" pitchFamily="34" charset="0"/>
              <a:cs typeface="Times New Roman" panose="02020603050405020304" pitchFamily="18" charset="0"/>
            </a:endParaRPr>
          </a:p>
          <a:p>
            <a:pPr algn="just"/>
            <a:endParaRPr lang="en-US" sz="1200" dirty="0">
              <a:latin typeface="Arial Narrow" panose="020B0606020202030204" pitchFamily="34" charset="0"/>
              <a:cs typeface="Times New Roman" panose="02020603050405020304" pitchFamily="18" charset="0"/>
            </a:endParaRPr>
          </a:p>
          <a:p>
            <a:pPr algn="just"/>
            <a:endParaRPr lang="en-US" sz="1200" dirty="0" smtClean="0">
              <a:latin typeface="Arial Narrow" panose="020B0606020202030204" pitchFamily="34" charset="0"/>
              <a:cs typeface="Times New Roman" panose="02020603050405020304" pitchFamily="18" charset="0"/>
            </a:endParaRPr>
          </a:p>
          <a:p>
            <a:pPr algn="just"/>
            <a:endParaRPr lang="ru-RU" sz="1200" dirty="0" smtClean="0">
              <a:latin typeface="Arial Narrow" panose="020B0606020202030204" pitchFamily="34" charset="0"/>
              <a:cs typeface="Times New Roman" panose="02020603050405020304" pitchFamily="18" charset="0"/>
            </a:endParaRPr>
          </a:p>
          <a:p>
            <a:pPr algn="just"/>
            <a:endParaRPr lang="ru-RU" sz="1200" dirty="0">
              <a:latin typeface="Arial Narrow" panose="020B0606020202030204" pitchFamily="34" charset="0"/>
              <a:cs typeface="Times New Roman" panose="02020603050405020304" pitchFamily="18" charset="0"/>
            </a:endParaRPr>
          </a:p>
          <a:p>
            <a:pPr algn="just"/>
            <a:endParaRPr lang="ru-RU" sz="1200" dirty="0" smtClean="0">
              <a:latin typeface="Arial Narrow" panose="020B0606020202030204" pitchFamily="34" charset="0"/>
              <a:cs typeface="Times New Roman" panose="02020603050405020304" pitchFamily="18" charset="0"/>
            </a:endParaRPr>
          </a:p>
          <a:p>
            <a:pPr algn="just"/>
            <a:endParaRPr lang="ru-RU" sz="1200" dirty="0" smtClean="0">
              <a:latin typeface="Arial Narrow" panose="020B0606020202030204" pitchFamily="34" charset="0"/>
              <a:cs typeface="Times New Roman" panose="02020603050405020304" pitchFamily="18" charset="0"/>
            </a:endParaRPr>
          </a:p>
          <a:p>
            <a:pPr algn="just"/>
            <a:endParaRPr lang="ru-RU" sz="1200" dirty="0">
              <a:latin typeface="Arial Narrow" panose="020B0606020202030204" pitchFamily="34" charset="0"/>
              <a:cs typeface="Times New Roman" panose="02020603050405020304" pitchFamily="18" charset="0"/>
            </a:endParaRPr>
          </a:p>
          <a:p>
            <a:pPr algn="just"/>
            <a:endParaRPr lang="ru-RU" sz="1200" dirty="0" smtClean="0">
              <a:latin typeface="Arial Narrow" panose="020B0606020202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en-US" sz="1200" dirty="0" smtClean="0">
                <a:latin typeface="Arial Narrow" panose="020B0606020202030204" pitchFamily="34" charset="0"/>
                <a:cs typeface="Times New Roman" panose="02020603050405020304" pitchFamily="18" charset="0"/>
              </a:rPr>
              <a:t>*</a:t>
            </a:r>
            <a:r>
              <a:rPr lang="ru-RU" sz="1200" dirty="0">
                <a:latin typeface="Arial Narrow" panose="020B0606020202030204" pitchFamily="34" charset="0"/>
                <a:cs typeface="Times New Roman" panose="02020603050405020304" pitchFamily="18" charset="0"/>
              </a:rPr>
              <a:t>пп. 8 п. 1 ст. 79 Закона об основах охраны здоровья граждан в </a:t>
            </a:r>
            <a:r>
              <a:rPr lang="ru-RU" sz="1200" dirty="0" smtClean="0">
                <a:latin typeface="Arial Narrow" panose="020B0606020202030204" pitchFamily="34" charset="0"/>
                <a:cs typeface="Times New Roman" panose="02020603050405020304" pitchFamily="18" charset="0"/>
              </a:rPr>
              <a:t>РФ</a:t>
            </a:r>
          </a:p>
          <a:p>
            <a:pPr algn="just"/>
            <a:r>
              <a:rPr lang="ru-RU" sz="1200" dirty="0" smtClean="0">
                <a:latin typeface="Arial Narrow" panose="020B0606020202030204" pitchFamily="34" charset="0"/>
                <a:cs typeface="Times New Roman" panose="02020603050405020304" pitchFamily="18" charset="0"/>
              </a:rPr>
              <a:t>**3ст</a:t>
            </a:r>
            <a:r>
              <a:rPr lang="ru-RU" sz="1200" dirty="0">
                <a:latin typeface="Arial Narrow" panose="020B0606020202030204" pitchFamily="34" charset="0"/>
                <a:cs typeface="Times New Roman" panose="02020603050405020304" pitchFamily="18" charset="0"/>
              </a:rPr>
              <a:t>. 69 п. 7 ФЗ-323 «Лица, незаконно занимающиеся медицинской деятельностью и фармацевтической деятельностью, несут уголовную ответственность</a:t>
            </a:r>
          </a:p>
        </p:txBody>
      </p:sp>
      <p:pic>
        <p:nvPicPr>
          <p:cNvPr id="3" name="Филипп Киркоров - Медсестра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 flipV="1">
            <a:off x="9165468" y="5954351"/>
            <a:ext cx="378538" cy="339953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21252" y="5978446"/>
            <a:ext cx="1850023" cy="63171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815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https://edu.rosminzdrav.ru/fileadmin/_processed_/e/1/csm_TFOMS_eff27e90b4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532620" y="728700"/>
            <a:ext cx="6874528" cy="5273352"/>
          </a:xfrm>
          <a:prstGeom prst="rect">
            <a:avLst/>
          </a:prstGeom>
          <a:noFill/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447600" y="0"/>
            <a:ext cx="9906000" cy="1145712"/>
          </a:xfrm>
          <a:prstGeom prst="rect">
            <a:avLst/>
          </a:prstGeom>
        </p:spPr>
      </p:pic>
      <p:pic>
        <p:nvPicPr>
          <p:cNvPr id="3" name="Филипп Киркоров - Медсестра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211967" y="6057292"/>
            <a:ext cx="220924" cy="22092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65268" y="6033177"/>
            <a:ext cx="1776700" cy="60667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815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778098"/>
          </a:xfr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>
            <a:noAutofit/>
          </a:bodyPr>
          <a:lstStyle/>
          <a:p>
            <a:r>
              <a:rPr lang="ru-RU" sz="2600" b="1" dirty="0" smtClean="0">
                <a:solidFill>
                  <a:schemeClr val="accent1">
                    <a:lumMod val="75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Где получить качественное НМО</a:t>
            </a:r>
            <a:endParaRPr lang="ru-RU" sz="2600" b="1" dirty="0">
              <a:solidFill>
                <a:schemeClr val="accent1">
                  <a:lumMod val="75000"/>
                </a:schemeClr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Объект 6"/>
          <p:cNvSpPr txBox="1">
            <a:spLocks/>
          </p:cNvSpPr>
          <p:nvPr/>
        </p:nvSpPr>
        <p:spPr>
          <a:xfrm>
            <a:off x="812540" y="1196752"/>
            <a:ext cx="8513757" cy="3651043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ru-RU" sz="2400" dirty="0">
                <a:latin typeface="Arial Narrow" panose="020B0606020202030204" pitchFamily="34" charset="0"/>
                <a:cs typeface="Times New Roman" pitchFamily="18" charset="0"/>
              </a:rPr>
              <a:t>Получить качественное непрерывное медицинское образование дистанционно возможно в образовательном центре </a:t>
            </a: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(ОЦ) «ЗНАНИЕ</a:t>
            </a:r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»*</a:t>
            </a:r>
            <a:r>
              <a:rPr lang="ru-RU" sz="2400" dirty="0" smtClean="0">
                <a:latin typeface="Arial Narrow" panose="020B0606020202030204" pitchFamily="34" charset="0"/>
                <a:cs typeface="Times New Roman" pitchFamily="18" charset="0"/>
              </a:rPr>
              <a:t>, </a:t>
            </a:r>
            <a:r>
              <a:rPr lang="ru-RU" sz="2400" dirty="0">
                <a:latin typeface="Arial Narrow" panose="020B0606020202030204" pitchFamily="34" charset="0"/>
                <a:cs typeface="Times New Roman" pitchFamily="18" charset="0"/>
              </a:rPr>
              <a:t>который предлагает более </a:t>
            </a:r>
            <a:r>
              <a:rPr lang="ru-RU" sz="2400" dirty="0" smtClean="0">
                <a:latin typeface="Arial Narrow" panose="020B0606020202030204" pitchFamily="34" charset="0"/>
                <a:cs typeface="Times New Roman" pitchFamily="18" charset="0"/>
              </a:rPr>
              <a:t>140** </a:t>
            </a:r>
            <a:r>
              <a:rPr lang="ru-RU" sz="2400" dirty="0">
                <a:latin typeface="Arial Narrow" panose="020B0606020202030204" pitchFamily="34" charset="0"/>
                <a:cs typeface="Times New Roman" pitchFamily="18" charset="0"/>
              </a:rPr>
              <a:t>обучающих программ для медицинских работников как в рамках НМО, так и в целях переподготовки. Все курсы образовательного центра созданы коллективом профессионалов и являются авторскими и уникальными. Каждая программа аккредитована на портале непрерывного медицинского и фармацевтического образования Минздрава </a:t>
            </a:r>
            <a:r>
              <a:rPr lang="ru-RU" sz="2400" dirty="0" smtClean="0">
                <a:latin typeface="Arial Narrow" panose="020B0606020202030204" pitchFamily="34" charset="0"/>
                <a:cs typeface="Times New Roman" pitchFamily="18" charset="0"/>
              </a:rPr>
              <a:t>России</a:t>
            </a:r>
            <a:endParaRPr lang="ru-RU" sz="2400" dirty="0">
              <a:latin typeface="Arial Narrow" panose="020B0606020202030204" pitchFamily="34" charset="0"/>
              <a:cs typeface="Times New Roman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812540" y="4437112"/>
            <a:ext cx="403244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200" b="1" dirty="0" smtClean="0">
              <a:solidFill>
                <a:schemeClr val="accent1">
                  <a:lumMod val="75000"/>
                </a:schemeClr>
              </a:solidFill>
              <a:latin typeface="Arial Narrow" panose="020B0606020202030204" pitchFamily="34" charset="0"/>
            </a:endParaRPr>
          </a:p>
          <a:p>
            <a:endParaRPr lang="ru-RU" sz="1200" b="1" dirty="0">
              <a:solidFill>
                <a:schemeClr val="accent1">
                  <a:lumMod val="75000"/>
                </a:schemeClr>
              </a:solidFill>
              <a:latin typeface="Arial Narrow" panose="020B0606020202030204" pitchFamily="34" charset="0"/>
            </a:endParaRPr>
          </a:p>
          <a:p>
            <a:endParaRPr lang="ru-RU" sz="1200" b="1" dirty="0" smtClean="0">
              <a:solidFill>
                <a:schemeClr val="accent1">
                  <a:lumMod val="75000"/>
                </a:schemeClr>
              </a:solidFill>
              <a:latin typeface="Arial Narrow" panose="020B0606020202030204" pitchFamily="34" charset="0"/>
            </a:endParaRPr>
          </a:p>
          <a:p>
            <a:r>
              <a:rPr lang="ru-RU" sz="1200" dirty="0" smtClean="0">
                <a:latin typeface="Arial Narrow" panose="020B0606020202030204" pitchFamily="34" charset="0"/>
              </a:rPr>
              <a:t>*юридическое название компании ООО </a:t>
            </a:r>
            <a:r>
              <a:rPr lang="ru-RU" sz="1200" dirty="0">
                <a:latin typeface="Arial Narrow" panose="020B0606020202030204" pitchFamily="34" charset="0"/>
              </a:rPr>
              <a:t>«Белла Виста</a:t>
            </a:r>
            <a:r>
              <a:rPr lang="ru-RU" sz="1200" dirty="0" smtClean="0">
                <a:latin typeface="Arial Narrow" panose="020B0606020202030204" pitchFamily="34" charset="0"/>
              </a:rPr>
              <a:t>»</a:t>
            </a:r>
          </a:p>
          <a:p>
            <a:r>
              <a:rPr lang="ru-RU" sz="1200" dirty="0" smtClean="0">
                <a:latin typeface="Arial Narrow" panose="020B0606020202030204" pitchFamily="34" charset="0"/>
              </a:rPr>
              <a:t>**данные на 01.03.2021 г. </a:t>
            </a:r>
            <a:endParaRPr lang="ru-RU" sz="1200" dirty="0">
              <a:latin typeface="Arial Narrow" panose="020B0606020202030204" pitchFamily="34" charset="0"/>
            </a:endParaRPr>
          </a:p>
        </p:txBody>
      </p:sp>
      <p:pic>
        <p:nvPicPr>
          <p:cNvPr id="3" name="Филипп Киркоров - Медсестра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049072" y="6093296"/>
            <a:ext cx="277225" cy="27722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41232" y="5873169"/>
            <a:ext cx="1809290" cy="617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89388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815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778098"/>
          </a:xfr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>
            <a:noAutofit/>
          </a:bodyPr>
          <a:lstStyle/>
          <a:p>
            <a:r>
              <a:rPr lang="ru-RU" sz="2600" b="1" dirty="0" smtClean="0">
                <a:solidFill>
                  <a:schemeClr val="accent1">
                    <a:lumMod val="75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Образовательный центр «Знание»* - это</a:t>
            </a:r>
            <a:endParaRPr lang="ru-RU" sz="2600" b="1" dirty="0">
              <a:solidFill>
                <a:schemeClr val="accent1">
                  <a:lumMod val="75000"/>
                </a:schemeClr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Объект 6"/>
          <p:cNvSpPr txBox="1">
            <a:spLocks/>
          </p:cNvSpPr>
          <p:nvPr/>
        </p:nvSpPr>
        <p:spPr>
          <a:xfrm>
            <a:off x="812540" y="1196752"/>
            <a:ext cx="8513757" cy="3651043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ru-RU" sz="2400" dirty="0">
              <a:latin typeface="Arial Narrow" panose="020B0606020202030204" pitchFamily="34" charset="0"/>
              <a:cs typeface="Times New Roman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812540" y="4437112"/>
            <a:ext cx="403244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200" b="1" dirty="0" smtClean="0">
              <a:solidFill>
                <a:schemeClr val="accent1">
                  <a:lumMod val="75000"/>
                </a:schemeClr>
              </a:solidFill>
              <a:latin typeface="Arial Narrow" panose="020B0606020202030204" pitchFamily="34" charset="0"/>
            </a:endParaRPr>
          </a:p>
          <a:p>
            <a:endParaRPr lang="ru-RU" sz="1200" b="1" dirty="0">
              <a:solidFill>
                <a:schemeClr val="accent1">
                  <a:lumMod val="75000"/>
                </a:schemeClr>
              </a:solidFill>
              <a:latin typeface="Arial Narrow" panose="020B0606020202030204" pitchFamily="34" charset="0"/>
            </a:endParaRPr>
          </a:p>
          <a:p>
            <a:endParaRPr lang="ru-RU" sz="1200" b="1" dirty="0" smtClean="0">
              <a:solidFill>
                <a:schemeClr val="accent1">
                  <a:lumMod val="75000"/>
                </a:schemeClr>
              </a:solidFill>
              <a:latin typeface="Arial Narrow" panose="020B0606020202030204" pitchFamily="34" charset="0"/>
            </a:endParaRPr>
          </a:p>
          <a:p>
            <a:r>
              <a:rPr lang="ru-RU" sz="1200" dirty="0" smtClean="0">
                <a:latin typeface="Arial Narrow" panose="020B0606020202030204" pitchFamily="34" charset="0"/>
              </a:rPr>
              <a:t>*юридическое название компании ООО </a:t>
            </a:r>
            <a:r>
              <a:rPr lang="ru-RU" sz="1200" dirty="0">
                <a:latin typeface="Arial Narrow" panose="020B0606020202030204" pitchFamily="34" charset="0"/>
              </a:rPr>
              <a:t>«Белла Виста</a:t>
            </a:r>
            <a:r>
              <a:rPr lang="ru-RU" sz="1200" dirty="0" smtClean="0">
                <a:latin typeface="Arial Narrow" panose="020B0606020202030204" pitchFamily="34" charset="0"/>
              </a:rPr>
              <a:t>»</a:t>
            </a:r>
          </a:p>
          <a:p>
            <a:r>
              <a:rPr lang="ru-RU" sz="1200" dirty="0" smtClean="0">
                <a:latin typeface="Arial Narrow" panose="020B0606020202030204" pitchFamily="34" charset="0"/>
              </a:rPr>
              <a:t>**данные на 01.03.2021 г. </a:t>
            </a:r>
            <a:endParaRPr lang="ru-RU" sz="1200" dirty="0">
              <a:latin typeface="Arial Narrow" panose="020B0606020202030204" pitchFamily="34" charset="0"/>
            </a:endParaRPr>
          </a:p>
        </p:txBody>
      </p:sp>
      <p:pic>
        <p:nvPicPr>
          <p:cNvPr id="3" name="Филипп Киркоров - Медсестра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158256" y="5877272"/>
            <a:ext cx="336082" cy="336082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1010562" y="1625150"/>
            <a:ext cx="7668852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>
                <a:latin typeface="Arial Narrow" panose="020B0606020202030204" pitchFamily="34" charset="0"/>
              </a:rPr>
              <a:t>15 лет успешной </a:t>
            </a:r>
            <a:r>
              <a:rPr lang="ru-RU" dirty="0" smtClean="0">
                <a:latin typeface="Arial Narrow" panose="020B0606020202030204" pitchFamily="34" charset="0"/>
              </a:rPr>
              <a:t>работы</a:t>
            </a:r>
          </a:p>
          <a:p>
            <a:endParaRPr lang="ru-RU" dirty="0">
              <a:latin typeface="Arial Narrow" panose="020B060602020203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>
                <a:latin typeface="Arial Narrow" panose="020B0606020202030204" pitchFamily="34" charset="0"/>
              </a:rPr>
              <a:t>более 140** уникальных обучающих программ, созданных коллективом </a:t>
            </a:r>
            <a:r>
              <a:rPr lang="ru-RU" dirty="0" smtClean="0">
                <a:latin typeface="Arial Narrow" panose="020B0606020202030204" pitchFamily="34" charset="0"/>
              </a:rPr>
              <a:t>учёных</a:t>
            </a:r>
          </a:p>
          <a:p>
            <a:endParaRPr lang="ru-RU" dirty="0">
              <a:latin typeface="Arial Narrow" panose="020B060602020203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 smtClean="0">
                <a:latin typeface="Arial Narrow" panose="020B0606020202030204" pitchFamily="34" charset="0"/>
              </a:rPr>
              <a:t>высокопрофессиональные специалисты</a:t>
            </a:r>
          </a:p>
          <a:p>
            <a:endParaRPr lang="ru-RU" dirty="0">
              <a:latin typeface="Arial Narrow" panose="020B060602020203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 smtClean="0">
                <a:latin typeface="Arial Narrow" panose="020B0606020202030204" pitchFamily="34" charset="0"/>
              </a:rPr>
              <a:t>научная проактивность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ru-RU" dirty="0">
              <a:latin typeface="Arial Narrow" panose="020B060602020203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 smtClean="0">
                <a:latin typeface="Arial Narrow" panose="020B0606020202030204" pitchFamily="34" charset="0"/>
              </a:rPr>
              <a:t>индивидуальный </a:t>
            </a:r>
            <a:r>
              <a:rPr lang="ru-RU" dirty="0">
                <a:latin typeface="Arial Narrow" panose="020B0606020202030204" pitchFamily="34" charset="0"/>
              </a:rPr>
              <a:t>подход к каждому </a:t>
            </a:r>
            <a:r>
              <a:rPr lang="ru-RU" dirty="0" smtClean="0">
                <a:latin typeface="Arial Narrow" panose="020B0606020202030204" pitchFamily="34" charset="0"/>
              </a:rPr>
              <a:t>клиенту</a:t>
            </a:r>
          </a:p>
          <a:p>
            <a:endParaRPr lang="ru-RU" dirty="0">
              <a:latin typeface="Arial Narrow" panose="020B060602020203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 smtClean="0">
                <a:latin typeface="Arial Narrow" panose="020B0606020202030204" pitchFamily="34" charset="0"/>
              </a:rPr>
              <a:t>дистанционный </a:t>
            </a:r>
            <a:r>
              <a:rPr lang="ru-RU" dirty="0">
                <a:latin typeface="Arial Narrow" panose="020B0606020202030204" pitchFamily="34" charset="0"/>
              </a:rPr>
              <a:t>формат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01272" y="5933583"/>
            <a:ext cx="1638658" cy="559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63226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2815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778098"/>
          </a:xfr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>
            <a:noAutofit/>
          </a:bodyPr>
          <a:lstStyle/>
          <a:p>
            <a:r>
              <a:rPr lang="ru-RU" sz="2600" b="1" dirty="0" smtClean="0">
                <a:solidFill>
                  <a:schemeClr val="accent1">
                    <a:lumMod val="75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В образовательном центре «Знание»* </a:t>
            </a:r>
            <a:endParaRPr lang="ru-RU" sz="2600" b="1" dirty="0">
              <a:solidFill>
                <a:schemeClr val="accent1">
                  <a:lumMod val="75000"/>
                </a:schemeClr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Объект 6"/>
          <p:cNvSpPr txBox="1">
            <a:spLocks/>
          </p:cNvSpPr>
          <p:nvPr/>
        </p:nvSpPr>
        <p:spPr>
          <a:xfrm>
            <a:off x="812540" y="1196752"/>
            <a:ext cx="8513757" cy="3651043"/>
          </a:xfrm>
          <a:prstGeom prst="rect">
            <a:avLst/>
          </a:prstGeom>
        </p:spPr>
        <p:txBody>
          <a:bodyPr>
            <a:normAutofit fontScale="92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itchFamily="2" charset="2"/>
              <a:buChar char="ü"/>
            </a:pPr>
            <a:endParaRPr lang="ru-RU" sz="2400" dirty="0">
              <a:latin typeface="Arial Narrow" panose="020B0606020202030204" pitchFamily="34" charset="0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ru-RU" sz="2000" b="1" dirty="0" smtClean="0">
                <a:latin typeface="Arial Narrow" panose="020B0606020202030204" pitchFamily="34" charset="0"/>
                <a:cs typeface="Times New Roman" pitchFamily="18" charset="0"/>
              </a:rPr>
              <a:t>УЖЕ ПРОШЛИ ОБУЧЕНИЕ</a:t>
            </a:r>
            <a:endParaRPr lang="ru-RU" sz="2000" b="1" dirty="0">
              <a:latin typeface="Arial Narrow" panose="020B0606020202030204" pitchFamily="34" charset="0"/>
              <a:cs typeface="Times New Roman" pitchFamily="18" charset="0"/>
            </a:endParaRPr>
          </a:p>
          <a:p>
            <a:pPr marL="0" indent="0" algn="ctr">
              <a:buNone/>
            </a:pPr>
            <a:endParaRPr lang="ru-RU" sz="2000" b="1" dirty="0" smtClean="0">
              <a:latin typeface="Arial Narrow" panose="020B0606020202030204" pitchFamily="34" charset="0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ru-RU" sz="2000" b="1" dirty="0" smtClean="0">
                <a:latin typeface="Arial Narrow" panose="020B0606020202030204" pitchFamily="34" charset="0"/>
                <a:cs typeface="Times New Roman" pitchFamily="18" charset="0"/>
              </a:rPr>
              <a:t>БОЛЕЕ </a:t>
            </a:r>
            <a:r>
              <a:rPr lang="ru-RU" sz="2000" b="1" dirty="0">
                <a:latin typeface="Arial Narrow" panose="020B0606020202030204" pitchFamily="34" charset="0"/>
                <a:cs typeface="Times New Roman" pitchFamily="18" charset="0"/>
              </a:rPr>
              <a:t>10 000</a:t>
            </a:r>
          </a:p>
          <a:p>
            <a:pPr marL="0" indent="0" algn="ctr">
              <a:buNone/>
            </a:pPr>
            <a:endParaRPr lang="ru-RU" sz="2000" b="1" dirty="0" smtClean="0">
              <a:latin typeface="Arial Narrow" panose="020B0606020202030204" pitchFamily="34" charset="0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ru-RU" sz="2000" b="1" dirty="0" smtClean="0">
                <a:latin typeface="Arial Narrow" panose="020B0606020202030204" pitchFamily="34" charset="0"/>
                <a:cs typeface="Times New Roman" pitchFamily="18" charset="0"/>
              </a:rPr>
              <a:t>МЕДИЦИНСКИХ </a:t>
            </a:r>
            <a:r>
              <a:rPr lang="ru-RU" sz="2000" b="1" dirty="0">
                <a:latin typeface="Arial Narrow" panose="020B0606020202030204" pitchFamily="34" charset="0"/>
                <a:cs typeface="Times New Roman" pitchFamily="18" charset="0"/>
              </a:rPr>
              <a:t>И</a:t>
            </a:r>
          </a:p>
          <a:p>
            <a:pPr marL="0" indent="0" algn="ctr">
              <a:buNone/>
            </a:pPr>
            <a:endParaRPr lang="ru-RU" sz="2000" b="1" dirty="0" smtClean="0">
              <a:latin typeface="Arial Narrow" panose="020B0606020202030204" pitchFamily="34" charset="0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ru-RU" sz="2000" b="1" dirty="0" smtClean="0">
                <a:latin typeface="Arial Narrow" panose="020B0606020202030204" pitchFamily="34" charset="0"/>
                <a:cs typeface="Times New Roman" pitchFamily="18" charset="0"/>
              </a:rPr>
              <a:t>ФАРМАЦЕВТИЧЕСКИХ </a:t>
            </a:r>
            <a:r>
              <a:rPr lang="ru-RU" sz="2000" b="1" dirty="0">
                <a:latin typeface="Arial Narrow" panose="020B0606020202030204" pitchFamily="34" charset="0"/>
                <a:cs typeface="Times New Roman" pitchFamily="18" charset="0"/>
              </a:rPr>
              <a:t>РАБОТНИКОВ</a:t>
            </a:r>
          </a:p>
          <a:p>
            <a:pPr marL="0" indent="0" algn="ctr">
              <a:buNone/>
            </a:pPr>
            <a:endParaRPr lang="ru-RU" sz="2000" b="1" dirty="0" smtClean="0">
              <a:latin typeface="Arial Narrow" panose="020B0606020202030204" pitchFamily="34" charset="0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ru-RU" sz="2000" b="1" dirty="0" smtClean="0">
                <a:latin typeface="Arial Narrow" panose="020B0606020202030204" pitchFamily="34" charset="0"/>
                <a:cs typeface="Times New Roman" pitchFamily="18" charset="0"/>
              </a:rPr>
              <a:t>ИЗ </a:t>
            </a:r>
            <a:r>
              <a:rPr lang="ru-RU" sz="2000" b="1" dirty="0">
                <a:latin typeface="Arial Narrow" panose="020B0606020202030204" pitchFamily="34" charset="0"/>
                <a:cs typeface="Times New Roman" pitchFamily="18" charset="0"/>
              </a:rPr>
              <a:t>20 РЕГИОНОВ </a:t>
            </a:r>
            <a:r>
              <a:rPr lang="ru-RU" sz="2000" b="1" dirty="0" smtClean="0">
                <a:latin typeface="Arial Narrow" panose="020B0606020202030204" pitchFamily="34" charset="0"/>
                <a:cs typeface="Times New Roman" pitchFamily="18" charset="0"/>
              </a:rPr>
              <a:t>РОССИИ**</a:t>
            </a:r>
            <a:endParaRPr lang="ru-RU" sz="2000" b="1" dirty="0">
              <a:latin typeface="Arial Narrow" panose="020B0606020202030204" pitchFamily="34" charset="0"/>
              <a:cs typeface="Times New Roman" pitchFamily="18" charset="0"/>
            </a:endParaRPr>
          </a:p>
          <a:p>
            <a:pPr marL="0" indent="0" algn="ctr">
              <a:buNone/>
            </a:pPr>
            <a:endParaRPr lang="ru-RU" sz="2000" b="1" dirty="0" smtClean="0">
              <a:latin typeface="Arial Narrow" panose="020B0606020202030204" pitchFamily="34" charset="0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ru-RU" sz="2000" b="1" dirty="0" smtClean="0">
                <a:latin typeface="Arial Narrow" panose="020B0606020202030204" pitchFamily="34" charset="0"/>
                <a:cs typeface="Times New Roman" pitchFamily="18" charset="0"/>
              </a:rPr>
              <a:t>И РЕСПУБЛИКИ КАЗАХСТАН</a:t>
            </a:r>
          </a:p>
          <a:p>
            <a:pPr marL="0" indent="0">
              <a:buNone/>
            </a:pPr>
            <a:endParaRPr lang="ru-RU" sz="2400" dirty="0">
              <a:latin typeface="Arial Narrow" panose="020B0606020202030204" pitchFamily="34" charset="0"/>
              <a:cs typeface="Times New Roman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812540" y="4437112"/>
            <a:ext cx="403244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200" b="1" dirty="0" smtClean="0">
              <a:solidFill>
                <a:schemeClr val="accent1">
                  <a:lumMod val="75000"/>
                </a:schemeClr>
              </a:solidFill>
              <a:latin typeface="Arial Narrow" panose="020B0606020202030204" pitchFamily="34" charset="0"/>
            </a:endParaRPr>
          </a:p>
          <a:p>
            <a:endParaRPr lang="ru-RU" sz="1200" b="1" dirty="0">
              <a:solidFill>
                <a:schemeClr val="accent1">
                  <a:lumMod val="75000"/>
                </a:schemeClr>
              </a:solidFill>
              <a:latin typeface="Arial Narrow" panose="020B0606020202030204" pitchFamily="34" charset="0"/>
            </a:endParaRPr>
          </a:p>
          <a:p>
            <a:endParaRPr lang="ru-RU" sz="1200" b="1" dirty="0" smtClean="0">
              <a:solidFill>
                <a:schemeClr val="accent1">
                  <a:lumMod val="75000"/>
                </a:schemeClr>
              </a:solidFill>
              <a:latin typeface="Arial Narrow" panose="020B0606020202030204" pitchFamily="34" charset="0"/>
            </a:endParaRPr>
          </a:p>
          <a:p>
            <a:r>
              <a:rPr lang="ru-RU" sz="1200" dirty="0" smtClean="0">
                <a:latin typeface="Arial Narrow" panose="020B0606020202030204" pitchFamily="34" charset="0"/>
              </a:rPr>
              <a:t>*юридическое название компании ООО </a:t>
            </a:r>
            <a:r>
              <a:rPr lang="ru-RU" sz="1200" dirty="0">
                <a:latin typeface="Arial Narrow" panose="020B0606020202030204" pitchFamily="34" charset="0"/>
              </a:rPr>
              <a:t>«Белла Виста</a:t>
            </a:r>
            <a:r>
              <a:rPr lang="ru-RU" sz="1200" dirty="0" smtClean="0">
                <a:latin typeface="Arial Narrow" panose="020B0606020202030204" pitchFamily="34" charset="0"/>
              </a:rPr>
              <a:t>»</a:t>
            </a:r>
          </a:p>
          <a:p>
            <a:r>
              <a:rPr lang="ru-RU" sz="1200" dirty="0">
                <a:latin typeface="Arial Narrow" panose="020B0606020202030204" pitchFamily="34" charset="0"/>
              </a:rPr>
              <a:t>**данные на </a:t>
            </a:r>
            <a:r>
              <a:rPr lang="ru-RU" sz="1200" dirty="0" smtClean="0">
                <a:latin typeface="Arial Narrow" panose="020B0606020202030204" pitchFamily="34" charset="0"/>
              </a:rPr>
              <a:t>15.03.2021 </a:t>
            </a:r>
            <a:r>
              <a:rPr lang="ru-RU" sz="1200" dirty="0">
                <a:latin typeface="Arial Narrow" panose="020B0606020202030204" pitchFamily="34" charset="0"/>
              </a:rPr>
              <a:t>г. </a:t>
            </a:r>
          </a:p>
          <a:p>
            <a:endParaRPr lang="ru-RU" sz="1200" b="1" dirty="0" smtClean="0">
              <a:solidFill>
                <a:schemeClr val="accent1">
                  <a:lumMod val="75000"/>
                </a:schemeClr>
              </a:solidFill>
              <a:latin typeface="Arial Narrow" panose="020B0606020202030204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29264" y="630374"/>
            <a:ext cx="2189265" cy="294994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61212" y="2708920"/>
            <a:ext cx="2340260" cy="3150158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0472" y="1180452"/>
            <a:ext cx="2880320" cy="3894098"/>
          </a:xfrm>
          <a:prstGeom prst="rect">
            <a:avLst/>
          </a:prstGeom>
        </p:spPr>
      </p:pic>
      <p:pic>
        <p:nvPicPr>
          <p:cNvPr id="3" name="Филипп Киркоров - Медсестра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035263" y="6044848"/>
            <a:ext cx="375437" cy="375437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437276" y="6044848"/>
            <a:ext cx="1495795" cy="510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99291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815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308484" y="274638"/>
            <a:ext cx="9102216" cy="706090"/>
          </a:xfr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>
            <a:normAutofit/>
          </a:bodyPr>
          <a:lstStyle/>
          <a:p>
            <a:r>
              <a:rPr lang="ru-RU" sz="2600" b="1" dirty="0" smtClean="0">
                <a:solidFill>
                  <a:schemeClr val="accent1">
                    <a:lumMod val="75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Юридическая легитимность ОЦ «Знание»</a:t>
            </a:r>
            <a:endParaRPr lang="ru-RU" sz="2600" b="1" dirty="0">
              <a:solidFill>
                <a:schemeClr val="accent1">
                  <a:lumMod val="75000"/>
                </a:schemeClr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64468" y="929960"/>
            <a:ext cx="6526318" cy="4125970"/>
          </a:xfrm>
        </p:spPr>
        <p:txBody>
          <a:bodyPr>
            <a:normAutofit/>
          </a:bodyPr>
          <a:lstStyle/>
          <a:p>
            <a:pPr marL="685800">
              <a:buFont typeface="Wingdings" panose="05000000000000000000" pitchFamily="2" charset="2"/>
              <a:buChar char="ü"/>
            </a:pPr>
            <a:r>
              <a:rPr lang="ru-RU" sz="1800" dirty="0" smtClean="0">
                <a:latin typeface="Arial Narrow" panose="020B0606020202030204" pitchFamily="34" charset="0"/>
                <a:cs typeface="Times New Roman" panose="02020603050405020304" pitchFamily="18" charset="0"/>
              </a:rPr>
              <a:t>имеет лицензию на осуществление образовательной деятельности от 11.12.2019 г. </a:t>
            </a:r>
            <a:r>
              <a:rPr lang="en-US" sz="1800" dirty="0" smtClean="0">
                <a:latin typeface="Arial Narrow" panose="020B0606020202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smtClean="0">
                <a:latin typeface="Arial Narrow" panose="020B0606020202030204" pitchFamily="34" charset="0"/>
                <a:cs typeface="Times New Roman" panose="02020603050405020304" pitchFamily="18" charset="0"/>
              </a:rPr>
              <a:t>№ 3362, выданную министерством образования Оренбургской области</a:t>
            </a:r>
          </a:p>
          <a:p>
            <a:pPr marL="628650" indent="-285750">
              <a:buFont typeface="Wingdings" panose="05000000000000000000" pitchFamily="2" charset="2"/>
              <a:buChar char="ü"/>
            </a:pPr>
            <a:r>
              <a:rPr lang="ru-RU" sz="1800" dirty="0" smtClean="0">
                <a:latin typeface="Arial Narrow" panose="020B0606020202030204" pitchFamily="34" charset="0"/>
                <a:cs typeface="Times New Roman" panose="02020603050405020304" pitchFamily="18" charset="0"/>
              </a:rPr>
              <a:t> аккредитован на портале ФРМО Министерством здравоохранения Российской Федерации</a:t>
            </a:r>
          </a:p>
          <a:p>
            <a:pPr indent="0">
              <a:buNone/>
            </a:pPr>
            <a:endParaRPr lang="ru-RU" sz="1800" dirty="0">
              <a:latin typeface="Arial Narrow" panose="020B0606020202030204" pitchFamily="34" charset="0"/>
              <a:cs typeface="Times New Roman" panose="02020603050405020304" pitchFamily="18" charset="0"/>
            </a:endParaRPr>
          </a:p>
          <a:p>
            <a:pPr indent="0" algn="ctr">
              <a:buNone/>
            </a:pPr>
            <a:r>
              <a:rPr lang="ru-RU" sz="1800" dirty="0" smtClean="0">
                <a:latin typeface="Arial Narrow" panose="020B0606020202030204" pitchFamily="34" charset="0"/>
                <a:cs typeface="Times New Roman" panose="02020603050405020304" pitchFamily="18" charset="0"/>
              </a:rPr>
              <a:t>   </a:t>
            </a:r>
            <a:r>
              <a:rPr lang="ru-RU" sz="1800" b="1" dirty="0" smtClean="0">
                <a:solidFill>
                  <a:schemeClr val="accent1">
                    <a:lumMod val="75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Документы об  обучении регистрируются:</a:t>
            </a:r>
          </a:p>
          <a:p>
            <a:pPr marL="628650" indent="-285750">
              <a:buFont typeface="Wingdings" panose="05000000000000000000" pitchFamily="2" charset="2"/>
              <a:buChar char="ü"/>
            </a:pPr>
            <a:r>
              <a:rPr lang="ru-RU" sz="1800" dirty="0" smtClean="0">
                <a:latin typeface="Arial Narrow" panose="020B0606020202030204" pitchFamily="34" charset="0"/>
                <a:cs typeface="Times New Roman" panose="02020603050405020304" pitchFamily="18" charset="0"/>
              </a:rPr>
              <a:t>в Федеральном  реестре сведений </a:t>
            </a:r>
            <a:r>
              <a:rPr lang="ru-RU" sz="1800" dirty="0">
                <a:latin typeface="Arial Narrow" panose="020B0606020202030204" pitchFamily="34" charset="0"/>
                <a:cs typeface="Times New Roman" panose="02020603050405020304" pitchFamily="18" charset="0"/>
              </a:rPr>
              <a:t>о документах об </a:t>
            </a:r>
            <a:r>
              <a:rPr lang="ru-RU" sz="1800" dirty="0" smtClean="0">
                <a:latin typeface="Arial Narrow" panose="020B0606020202030204" pitchFamily="34" charset="0"/>
                <a:cs typeface="Times New Roman" panose="02020603050405020304" pitchFamily="18" charset="0"/>
              </a:rPr>
              <a:t>образовании (ФИС ФРДО)</a:t>
            </a:r>
          </a:p>
          <a:p>
            <a:pPr marL="628650" indent="-285750">
              <a:buFont typeface="Wingdings" panose="05000000000000000000" pitchFamily="2" charset="2"/>
              <a:buChar char="ü"/>
            </a:pPr>
            <a:r>
              <a:rPr lang="ru-RU" sz="1800" dirty="0" smtClean="0">
                <a:latin typeface="Arial Narrow" panose="020B0606020202030204" pitchFamily="34" charset="0"/>
                <a:cs typeface="Times New Roman" panose="02020603050405020304" pitchFamily="18" charset="0"/>
              </a:rPr>
              <a:t> в  Федеральной информационной системе  непрерывного медицинского и фармацевтического образования  (ФИС НМФО)  </a:t>
            </a:r>
            <a:r>
              <a:rPr lang="en-US" sz="1800" dirty="0" smtClean="0">
                <a:solidFill>
                  <a:schemeClr val="accent1">
                    <a:lumMod val="75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  <a:hlinkClick r:id="rId4"/>
              </a:rPr>
              <a:t>https</a:t>
            </a:r>
            <a:r>
              <a:rPr lang="en-US" sz="1800" dirty="0">
                <a:solidFill>
                  <a:schemeClr val="accent1">
                    <a:lumMod val="75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  <a:hlinkClick r:id="rId4"/>
              </a:rPr>
              <a:t>://</a:t>
            </a:r>
            <a:r>
              <a:rPr lang="en-US" sz="1800" dirty="0" smtClean="0">
                <a:solidFill>
                  <a:schemeClr val="accent1">
                    <a:lumMod val="75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  <a:hlinkClick r:id="rId4"/>
              </a:rPr>
              <a:t>www.edu.rosminzdrav.ru</a:t>
            </a:r>
            <a:endParaRPr lang="ru-RU" sz="1800" dirty="0" smtClean="0">
              <a:solidFill>
                <a:schemeClr val="accent1">
                  <a:lumMod val="75000"/>
                </a:schemeClr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  <a:p>
            <a:endParaRPr lang="ru-RU" sz="2800" dirty="0"/>
          </a:p>
        </p:txBody>
      </p:sp>
      <p:pic>
        <p:nvPicPr>
          <p:cNvPr id="2051" name="Picture 3" descr="C:\Users\А1\Desktop\лицензия.jpg">
            <a:hlinkClick r:id="rId5"/>
          </p:cNvPr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690786" y="980728"/>
            <a:ext cx="2719914" cy="3924888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2" name="Филипп Киркоров - Медсестра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240298" y="5801258"/>
            <a:ext cx="340804" cy="34080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293260" y="5801258"/>
            <a:ext cx="1740426" cy="59429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815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2036676" y="55695"/>
            <a:ext cx="5537820" cy="781017"/>
          </a:xfr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>
            <a:noAutofit/>
          </a:bodyPr>
          <a:lstStyle/>
          <a:p>
            <a:r>
              <a:rPr lang="ru-RU" sz="2600" b="1" dirty="0">
                <a:solidFill>
                  <a:schemeClr val="accent1">
                    <a:lumMod val="75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Организация учебного </a:t>
            </a:r>
            <a:r>
              <a:rPr lang="ru-RU" sz="2600" b="1" dirty="0" smtClean="0">
                <a:solidFill>
                  <a:schemeClr val="accent1">
                    <a:lumMod val="75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процесса</a:t>
            </a:r>
            <a:endParaRPr lang="ru-RU" sz="2600" b="1" dirty="0">
              <a:solidFill>
                <a:schemeClr val="accent1">
                  <a:lumMod val="75000"/>
                </a:schemeClr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7" name="Содержимое 9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44770255"/>
              </p:ext>
            </p:extLst>
          </p:nvPr>
        </p:nvGraphicFramePr>
        <p:xfrm>
          <a:off x="92460" y="836712"/>
          <a:ext cx="5472608" cy="3570173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4247239"/>
                <a:gridCol w="1225369"/>
              </a:tblGrid>
              <a:tr h="83588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Профессорско-преподавательский состав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lang="ru-RU" dirty="0">
                        <a:latin typeface="Arial Narrow" panose="020B0606020202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546857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Профессора</a:t>
                      </a:r>
                      <a:endParaRPr lang="ru-RU" dirty="0">
                        <a:latin typeface="Arial Narrow" panose="020B0606020202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dirty="0">
                        <a:latin typeface="Arial Narrow" panose="020B0606020202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546857">
                <a:tc>
                  <a:txBody>
                    <a:bodyPr/>
                    <a:lstStyle/>
                    <a:p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latin typeface="Arial Narrow" panose="020B0606020202030204" pitchFamily="34" charset="0"/>
                          <a:ea typeface="+mn-ea"/>
                          <a:cs typeface="Times New Roman" panose="02020603050405020304" pitchFamily="18" charset="0"/>
                        </a:rPr>
                        <a:t>Член - корреспондент </a:t>
                      </a:r>
                      <a:r>
                        <a:rPr lang="ru-RU" dirty="0" smtClean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РАН</a:t>
                      </a:r>
                      <a:endParaRPr lang="ru-RU" dirty="0">
                        <a:latin typeface="Arial Narrow" panose="020B0606020202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dirty="0">
                        <a:latin typeface="Arial Narrow" panose="020B0606020202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546857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Доктора,</a:t>
                      </a:r>
                      <a:r>
                        <a:rPr lang="ru-RU" baseline="0" dirty="0" smtClean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кандидаты наук</a:t>
                      </a:r>
                      <a:endParaRPr lang="ru-RU" dirty="0">
                        <a:latin typeface="Arial Narrow" panose="020B0606020202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dirty="0">
                        <a:latin typeface="Arial Narrow" panose="020B0606020202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546857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Специалисты</a:t>
                      </a:r>
                      <a:endParaRPr lang="ru-RU" dirty="0">
                        <a:latin typeface="Arial Narrow" panose="020B0606020202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dirty="0">
                        <a:latin typeface="Arial Narrow" panose="020B0606020202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546857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Методологи</a:t>
                      </a:r>
                      <a:endParaRPr lang="ru-RU" dirty="0">
                        <a:latin typeface="Arial Narrow" panose="020B0606020202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dirty="0">
                        <a:latin typeface="Arial Narrow" panose="020B0606020202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graphicFrame>
        <p:nvGraphicFramePr>
          <p:cNvPr id="5" name="Содержимое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75929989"/>
              </p:ext>
            </p:extLst>
          </p:nvPr>
        </p:nvGraphicFramePr>
        <p:xfrm>
          <a:off x="5673080" y="872716"/>
          <a:ext cx="4068452" cy="3528392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3157487"/>
                <a:gridCol w="910965"/>
              </a:tblGrid>
              <a:tr h="76309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Учебные материалы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&gt; </a:t>
                      </a:r>
                      <a:r>
                        <a:rPr lang="ru-RU" dirty="0" smtClean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1200</a:t>
                      </a:r>
                      <a:endParaRPr lang="ru-RU" dirty="0">
                        <a:latin typeface="Arial Narrow" panose="020B0606020202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92122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Утвержденные Минздравом</a:t>
                      </a:r>
                      <a:r>
                        <a:rPr lang="ru-RU" baseline="0" dirty="0" smtClean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РФ</a:t>
                      </a:r>
                      <a:r>
                        <a:rPr lang="ru-RU" dirty="0" smtClean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baseline="0" dirty="0" smtClean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рабочие программы </a:t>
                      </a:r>
                      <a:r>
                        <a:rPr lang="ru-RU" dirty="0" smtClean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в рамках НМО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140</a:t>
                      </a:r>
                      <a:endParaRPr lang="ru-RU" dirty="0">
                        <a:latin typeface="Arial Narrow" panose="020B0606020202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559140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Направлений программ НМО</a:t>
                      </a:r>
                      <a:endParaRPr lang="ru-RU" dirty="0">
                        <a:latin typeface="Arial Narrow" panose="020B0606020202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ctr">
                        <a:buFont typeface="Wingdings" pitchFamily="2" charset="2"/>
                        <a:buNone/>
                      </a:pPr>
                      <a:r>
                        <a:rPr lang="en-US" dirty="0" smtClean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&gt; </a:t>
                      </a:r>
                      <a:r>
                        <a:rPr lang="ru-RU" dirty="0" smtClean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lang="ru-RU" dirty="0">
                        <a:latin typeface="Arial Narrow" panose="020B0606020202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64485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Рабочие программы вне рамок НМО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&gt; 1000</a:t>
                      </a:r>
                      <a:endParaRPr lang="ru-RU" dirty="0">
                        <a:latin typeface="Arial Narrow" panose="020B0606020202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61108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Направлений программ вне рамок НМО</a:t>
                      </a:r>
                      <a:endParaRPr lang="ru-RU" dirty="0">
                        <a:latin typeface="Arial Narrow" panose="020B0606020202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&gt; </a:t>
                      </a:r>
                      <a:r>
                        <a:rPr lang="ru-RU" dirty="0" smtClean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lang="ru-RU" dirty="0">
                        <a:latin typeface="Arial Narrow" panose="020B0606020202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6" name="Заголовок 1"/>
          <p:cNvSpPr txBox="1">
            <a:spLocks/>
          </p:cNvSpPr>
          <p:nvPr/>
        </p:nvSpPr>
        <p:spPr>
          <a:xfrm>
            <a:off x="5061012" y="1049637"/>
            <a:ext cx="4457700" cy="4310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1800" b="1" dirty="0">
              <a:solidFill>
                <a:schemeClr val="accent1">
                  <a:lumMod val="75000"/>
                </a:schemeClr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495300" y="1115557"/>
            <a:ext cx="4457700" cy="40186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800" b="1" dirty="0" smtClean="0">
              <a:solidFill>
                <a:schemeClr val="accent1">
                  <a:lumMod val="75000"/>
                </a:schemeClr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Филипп Киркоров - Медсестра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237476" y="5695964"/>
            <a:ext cx="376808" cy="376808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33220" y="5706392"/>
            <a:ext cx="2145941" cy="73276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815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95300" y="274637"/>
            <a:ext cx="8915400" cy="645785"/>
          </a:xfr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>
            <a:normAutofit/>
          </a:bodyPr>
          <a:lstStyle/>
          <a:p>
            <a:r>
              <a:rPr lang="ru-RU" sz="2600" b="1" dirty="0" smtClean="0">
                <a:solidFill>
                  <a:schemeClr val="accent1">
                    <a:lumMod val="75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Выдаваемые документы</a:t>
            </a:r>
            <a:endParaRPr lang="ru-RU" sz="2600" b="1" dirty="0">
              <a:solidFill>
                <a:schemeClr val="accent1">
                  <a:lumMod val="75000"/>
                </a:schemeClr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 descr="C:\Users\А1\Desktop\Белла Виста\Маериалы для сайа и презентации\Udostoverenie-do-100-chasov-1-1024x718.jpg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-4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7365268" y="3495892"/>
            <a:ext cx="2441476" cy="1712097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sp>
        <p:nvSpPr>
          <p:cNvPr id="3" name="TextBox 2"/>
          <p:cNvSpPr txBox="1"/>
          <p:nvPr/>
        </p:nvSpPr>
        <p:spPr>
          <a:xfrm>
            <a:off x="-87560" y="1448871"/>
            <a:ext cx="882098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1200" b="1" dirty="0" smtClean="0">
              <a:solidFill>
                <a:schemeClr val="accent1">
                  <a:lumMod val="75000"/>
                </a:schemeClr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  <a:p>
            <a:pPr algn="ctr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Picture 2" descr="C:\Users\Sarmat\Desktop\Комерческое предложение\Рабю материалы\Удостоверение НМО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3715" y="3552569"/>
            <a:ext cx="2424956" cy="1705945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596516" y="910569"/>
            <a:ext cx="8316924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ü"/>
            </a:pPr>
            <a:endParaRPr lang="ru-RU" dirty="0" smtClean="0">
              <a:latin typeface="Arial Narrow" panose="020B060602020203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dirty="0" smtClean="0">
                <a:latin typeface="Arial Narrow" panose="020B0606020202030204" pitchFamily="34" charset="0"/>
              </a:rPr>
              <a:t>удостоверение </a:t>
            </a:r>
            <a:r>
              <a:rPr lang="ru-RU" dirty="0">
                <a:latin typeface="Arial Narrow" panose="020B0606020202030204" pitchFamily="34" charset="0"/>
              </a:rPr>
              <a:t>о </a:t>
            </a:r>
            <a:r>
              <a:rPr lang="ru-RU" dirty="0" smtClean="0">
                <a:latin typeface="Arial Narrow" panose="020B0606020202030204" pitchFamily="34" charset="0"/>
              </a:rPr>
              <a:t>повышении </a:t>
            </a:r>
            <a:r>
              <a:rPr lang="ru-RU" dirty="0">
                <a:latin typeface="Arial Narrow" panose="020B0606020202030204" pitchFamily="34" charset="0"/>
              </a:rPr>
              <a:t>квалификации </a:t>
            </a:r>
            <a:r>
              <a:rPr lang="ru-RU" dirty="0" smtClean="0">
                <a:latin typeface="Arial Narrow" panose="020B0606020202030204" pitchFamily="34" charset="0"/>
              </a:rPr>
              <a:t>установленного образца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dirty="0" smtClean="0">
                <a:latin typeface="Arial Narrow" panose="020B0606020202030204" pitchFamily="34" charset="0"/>
              </a:rPr>
              <a:t>удостоверение </a:t>
            </a:r>
            <a:r>
              <a:rPr lang="ru-RU" dirty="0">
                <a:latin typeface="Arial Narrow" panose="020B0606020202030204" pitchFamily="34" charset="0"/>
              </a:rPr>
              <a:t>о </a:t>
            </a:r>
            <a:r>
              <a:rPr lang="ru-RU" dirty="0" smtClean="0">
                <a:latin typeface="Arial Narrow" panose="020B0606020202030204" pitchFamily="34" charset="0"/>
              </a:rPr>
              <a:t>повышении </a:t>
            </a:r>
            <a:r>
              <a:rPr lang="ru-RU" dirty="0">
                <a:latin typeface="Arial Narrow" panose="020B0606020202030204" pitchFamily="34" charset="0"/>
              </a:rPr>
              <a:t>квалификации </a:t>
            </a:r>
            <a:r>
              <a:rPr lang="ru-RU" dirty="0" smtClean="0">
                <a:latin typeface="Arial Narrow" panose="020B0606020202030204" pitchFamily="34" charset="0"/>
              </a:rPr>
              <a:t>государственного образца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dirty="0" smtClean="0">
                <a:latin typeface="Arial Narrow" panose="020B0606020202030204" pitchFamily="34" charset="0"/>
              </a:rPr>
              <a:t>диплом </a:t>
            </a:r>
            <a:r>
              <a:rPr lang="ru-RU" dirty="0">
                <a:latin typeface="Arial Narrow" panose="020B0606020202030204" pitchFamily="34" charset="0"/>
              </a:rPr>
              <a:t>о профессиональной </a:t>
            </a:r>
            <a:r>
              <a:rPr lang="ru-RU" dirty="0" smtClean="0">
                <a:latin typeface="Arial Narrow" panose="020B0606020202030204" pitchFamily="34" charset="0"/>
              </a:rPr>
              <a:t>переподготовке </a:t>
            </a:r>
            <a:r>
              <a:rPr lang="ru-RU" dirty="0">
                <a:latin typeface="Arial Narrow" panose="020B0606020202030204" pitchFamily="34" charset="0"/>
              </a:rPr>
              <a:t>государственного </a:t>
            </a:r>
          </a:p>
          <a:p>
            <a:pPr algn="just"/>
            <a:r>
              <a:rPr lang="ru-RU" dirty="0" smtClean="0">
                <a:latin typeface="Arial Narrow" panose="020B0606020202030204" pitchFamily="34" charset="0"/>
              </a:rPr>
              <a:t>образца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dirty="0" smtClean="0">
                <a:latin typeface="Arial Narrow" panose="020B0606020202030204" pitchFamily="34" charset="0"/>
              </a:rPr>
              <a:t>свидетельство </a:t>
            </a:r>
            <a:r>
              <a:rPr lang="ru-RU" dirty="0">
                <a:latin typeface="Arial Narrow" panose="020B0606020202030204" pitchFamily="34" charset="0"/>
              </a:rPr>
              <a:t>о профессии </a:t>
            </a:r>
            <a:r>
              <a:rPr lang="ru-RU" dirty="0" smtClean="0">
                <a:latin typeface="Arial Narrow" panose="020B0606020202030204" pitchFamily="34" charset="0"/>
              </a:rPr>
              <a:t>рабочего должности </a:t>
            </a:r>
            <a:r>
              <a:rPr lang="ru-RU" dirty="0">
                <a:latin typeface="Arial Narrow" panose="020B0606020202030204" pitchFamily="34" charset="0"/>
              </a:rPr>
              <a:t>служащего</a:t>
            </a:r>
          </a:p>
          <a:p>
            <a:endParaRPr lang="ru-RU" dirty="0" smtClean="0"/>
          </a:p>
          <a:p>
            <a:endParaRPr lang="ru-RU" dirty="0"/>
          </a:p>
          <a:p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1409" y="2860622"/>
            <a:ext cx="3110666" cy="2195764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462205" y="2860623"/>
            <a:ext cx="3018979" cy="2160898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5" name="Филипп Киркоров - Медсестра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9132765" y="5841268"/>
            <a:ext cx="382119" cy="382119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976335" y="5841268"/>
            <a:ext cx="2012319" cy="68713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815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778098"/>
          </a:xfr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>
            <a:normAutofit/>
          </a:bodyPr>
          <a:lstStyle/>
          <a:p>
            <a:r>
              <a:rPr lang="ru-RU" sz="2600" b="1" dirty="0" smtClean="0">
                <a:solidFill>
                  <a:schemeClr val="accent1">
                    <a:lumMod val="75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Партнёры ОЦ «Знание»</a:t>
            </a:r>
            <a:endParaRPr lang="ru-RU" sz="2600" b="1" dirty="0">
              <a:solidFill>
                <a:schemeClr val="accent1">
                  <a:lumMod val="75000"/>
                </a:schemeClr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39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876" r="26134"/>
          <a:stretch/>
        </p:blipFill>
        <p:spPr bwMode="auto">
          <a:xfrm>
            <a:off x="3038475" y="1017587"/>
            <a:ext cx="3419475" cy="1874838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41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3231" y="3087069"/>
            <a:ext cx="2362200" cy="1143000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2931" y="3450864"/>
            <a:ext cx="1362075" cy="793750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89514" y="2388932"/>
            <a:ext cx="266429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b="1" dirty="0"/>
              <a:t>ГБУЗ «</a:t>
            </a:r>
            <a:r>
              <a:rPr lang="en-US" sz="1200" b="1" dirty="0" smtClean="0"/>
              <a:t>Оренбургский</a:t>
            </a:r>
            <a:r>
              <a:rPr lang="ru-RU" sz="1200" b="1" dirty="0" smtClean="0"/>
              <a:t> О</a:t>
            </a:r>
            <a:r>
              <a:rPr lang="en-US" sz="1200" b="1" dirty="0" smtClean="0"/>
              <a:t>бластной</a:t>
            </a:r>
            <a:r>
              <a:rPr lang="ru-RU" sz="1200" b="1" dirty="0" smtClean="0"/>
              <a:t> </a:t>
            </a:r>
            <a:r>
              <a:rPr lang="en-US" sz="1200" b="1" dirty="0" smtClean="0"/>
              <a:t>клинический</a:t>
            </a:r>
            <a:r>
              <a:rPr lang="ru-RU" sz="1200" b="1" dirty="0" smtClean="0"/>
              <a:t> п</a:t>
            </a:r>
            <a:r>
              <a:rPr lang="en-US" sz="1200" b="1" dirty="0" smtClean="0"/>
              <a:t>ротивотуберкулезный</a:t>
            </a:r>
            <a:r>
              <a:rPr lang="ru-RU" sz="1200" b="1" dirty="0" smtClean="0"/>
              <a:t> </a:t>
            </a:r>
            <a:r>
              <a:rPr lang="en-US" sz="1200" b="1" dirty="0" smtClean="0"/>
              <a:t>диспансер</a:t>
            </a:r>
            <a:r>
              <a:rPr lang="en-US" sz="1200" b="1" dirty="0"/>
              <a:t>»</a:t>
            </a:r>
            <a:endParaRPr lang="ru-RU" sz="12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322448" y="2107594"/>
            <a:ext cx="290320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b="1" dirty="0"/>
              <a:t>Курский государственный</a:t>
            </a:r>
            <a:endParaRPr lang="ru-RU" sz="1200" dirty="0"/>
          </a:p>
          <a:p>
            <a:pPr algn="ctr"/>
            <a:r>
              <a:rPr lang="en-US" sz="1200" b="1" dirty="0"/>
              <a:t>медицинский университет</a:t>
            </a:r>
            <a:endParaRPr lang="ru-RU" sz="12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7066260" y="2292260"/>
            <a:ext cx="239751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200" b="1" dirty="0"/>
              <a:t>Институт здоровья «ДокторЛаб</a:t>
            </a:r>
            <a:r>
              <a:rPr lang="ru-RU" sz="1200" b="1" dirty="0" smtClean="0"/>
              <a:t>» </a:t>
            </a:r>
          </a:p>
          <a:p>
            <a:pPr algn="ctr"/>
            <a:r>
              <a:rPr lang="ru-RU" sz="1200" b="1" dirty="0" smtClean="0"/>
              <a:t>г. </a:t>
            </a:r>
            <a:r>
              <a:rPr lang="en-US" sz="1200" b="1" dirty="0" smtClean="0"/>
              <a:t>Челябинск</a:t>
            </a:r>
            <a:endParaRPr lang="ru-RU" sz="1200" b="1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3493231" y="4230069"/>
            <a:ext cx="236722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/>
              <a:t>ФГУП «Государственный НИИ</a:t>
            </a:r>
            <a:endParaRPr lang="ru-RU" sz="1200" dirty="0"/>
          </a:p>
          <a:p>
            <a:pPr algn="ctr"/>
            <a:r>
              <a:rPr lang="ru-RU" sz="1200" b="1" dirty="0"/>
              <a:t>особо чистых биопрепаратов»</a:t>
            </a:r>
            <a:endParaRPr lang="ru-RU" sz="1200" dirty="0"/>
          </a:p>
          <a:p>
            <a:pPr algn="ctr"/>
            <a:r>
              <a:rPr lang="en-US" sz="1200" b="1" dirty="0"/>
              <a:t>ФМБА России</a:t>
            </a:r>
            <a:endParaRPr lang="ru-RU" sz="12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6871487" y="4290508"/>
            <a:ext cx="259228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/>
              <a:t>ФКУЗ «МСЧ-67 УФСИН России по</a:t>
            </a:r>
            <a:endParaRPr lang="ru-RU" sz="1200" dirty="0"/>
          </a:p>
          <a:p>
            <a:pPr algn="ctr"/>
            <a:r>
              <a:rPr lang="en-US" sz="1200" b="1" dirty="0"/>
              <a:t>Смоленской области</a:t>
            </a:r>
            <a:endParaRPr lang="ru-RU" sz="12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643" y="3271085"/>
            <a:ext cx="1850176" cy="1383809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4541" y="1141216"/>
            <a:ext cx="1334164" cy="1125047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3836" y="1141216"/>
            <a:ext cx="1389603" cy="1158604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05906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778098"/>
          </a:xfr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>
            <a:normAutofit/>
          </a:bodyPr>
          <a:lstStyle/>
          <a:p>
            <a:r>
              <a:rPr lang="ru-RU" sz="2600" b="1" dirty="0" smtClean="0">
                <a:solidFill>
                  <a:schemeClr val="accent1">
                    <a:lumMod val="75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Клиенты ОЦ «Знание»</a:t>
            </a:r>
            <a:endParaRPr lang="ru-RU" sz="2600" b="1" dirty="0">
              <a:solidFill>
                <a:schemeClr val="accent1">
                  <a:lumMod val="75000"/>
                </a:schemeClr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4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988" y="3073704"/>
            <a:ext cx="9129712" cy="1289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4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8" r="-470"/>
          <a:stretch/>
        </p:blipFill>
        <p:spPr bwMode="auto">
          <a:xfrm>
            <a:off x="280988" y="1114921"/>
            <a:ext cx="9444038" cy="1179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684101" y="1913343"/>
            <a:ext cx="2268252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000" b="1" dirty="0">
                <a:latin typeface="Arial Narrow" panose="020B0606020202030204" pitchFamily="34" charset="0"/>
              </a:rPr>
              <a:t>Бюджетное </a:t>
            </a:r>
            <a:r>
              <a:rPr lang="en-US" sz="1000" b="1" dirty="0" err="1">
                <a:latin typeface="Arial Narrow" panose="020B0606020202030204" pitchFamily="34" charset="0"/>
              </a:rPr>
              <a:t>учреждение</a:t>
            </a:r>
            <a:r>
              <a:rPr lang="en-US" sz="1000" b="1" dirty="0">
                <a:latin typeface="Arial Narrow" panose="020B0606020202030204" pitchFamily="34" charset="0"/>
              </a:rPr>
              <a:t> </a:t>
            </a:r>
            <a:r>
              <a:rPr lang="en-US" sz="1000" b="1" dirty="0" err="1">
                <a:latin typeface="Arial Narrow" panose="020B0606020202030204" pitchFamily="34" charset="0"/>
              </a:rPr>
              <a:t>здравоохранения</a:t>
            </a:r>
            <a:endParaRPr lang="ru-RU" sz="1000" b="1" dirty="0">
              <a:latin typeface="Arial Narrow" panose="020B0606020202030204" pitchFamily="34" charset="0"/>
            </a:endParaRPr>
          </a:p>
          <a:p>
            <a:pPr algn="ctr"/>
            <a:r>
              <a:rPr lang="en-US" sz="1000" b="1" dirty="0" err="1">
                <a:latin typeface="Arial Narrow" panose="020B0606020202030204" pitchFamily="34" charset="0"/>
              </a:rPr>
              <a:t>Омской</a:t>
            </a:r>
            <a:r>
              <a:rPr lang="en-US" sz="1000" b="1" dirty="0">
                <a:latin typeface="Arial Narrow" panose="020B0606020202030204" pitchFamily="34" charset="0"/>
              </a:rPr>
              <a:t> области</a:t>
            </a:r>
            <a:endParaRPr lang="ru-RU" sz="1000" b="1" dirty="0">
              <a:latin typeface="Arial Narrow" panose="020B0606020202030204" pitchFamily="34" charset="0"/>
            </a:endParaRPr>
          </a:p>
          <a:p>
            <a:pPr algn="ctr"/>
            <a:r>
              <a:rPr lang="en-US" sz="1000" b="1" dirty="0">
                <a:latin typeface="Arial Narrow" panose="020B0606020202030204" pitchFamily="34" charset="0"/>
              </a:rPr>
              <a:t>«</a:t>
            </a:r>
            <a:r>
              <a:rPr lang="en-US" sz="1000" b="1" dirty="0" err="1">
                <a:latin typeface="Arial Narrow" panose="020B0606020202030204" pitchFamily="34" charset="0"/>
              </a:rPr>
              <a:t>Детская</a:t>
            </a:r>
            <a:r>
              <a:rPr lang="en-US" sz="1000" b="1" dirty="0">
                <a:latin typeface="Arial Narrow" panose="020B0606020202030204" pitchFamily="34" charset="0"/>
              </a:rPr>
              <a:t> </a:t>
            </a:r>
            <a:r>
              <a:rPr lang="en-US" sz="1000" b="1" dirty="0" err="1">
                <a:latin typeface="Arial Narrow" panose="020B0606020202030204" pitchFamily="34" charset="0"/>
              </a:rPr>
              <a:t>городская</a:t>
            </a:r>
            <a:endParaRPr lang="ru-RU" sz="1000" b="1" dirty="0">
              <a:latin typeface="Arial Narrow" panose="020B0606020202030204" pitchFamily="34" charset="0"/>
            </a:endParaRPr>
          </a:p>
          <a:p>
            <a:pPr algn="ctr"/>
            <a:r>
              <a:rPr lang="en-US" sz="1000" b="1" dirty="0" err="1">
                <a:latin typeface="Arial Narrow" panose="020B0606020202030204" pitchFamily="34" charset="0"/>
              </a:rPr>
              <a:t>поликлиника</a:t>
            </a:r>
            <a:r>
              <a:rPr lang="en-US" sz="1000" b="1" dirty="0">
                <a:latin typeface="Arial Narrow" panose="020B0606020202030204" pitchFamily="34" charset="0"/>
              </a:rPr>
              <a:t> № 5»</a:t>
            </a:r>
            <a:endParaRPr lang="ru-RU" sz="1000" b="1" dirty="0">
              <a:latin typeface="Arial Narrow" panose="020B060602020203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747925" y="2246897"/>
            <a:ext cx="186061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000" b="1" dirty="0" err="1">
                <a:latin typeface="Arial Narrow" panose="020B0606020202030204" pitchFamily="34" charset="0"/>
              </a:rPr>
              <a:t>Государственное</a:t>
            </a:r>
            <a:r>
              <a:rPr lang="en-US" sz="1000" b="1" dirty="0">
                <a:latin typeface="Arial Narrow" panose="020B0606020202030204" pitchFamily="34" charset="0"/>
              </a:rPr>
              <a:t> </a:t>
            </a:r>
            <a:r>
              <a:rPr lang="en-US" sz="1000" b="1" dirty="0" err="1">
                <a:latin typeface="Arial Narrow" panose="020B0606020202030204" pitchFamily="34" charset="0"/>
              </a:rPr>
              <a:t>автономное</a:t>
            </a:r>
            <a:endParaRPr lang="ru-RU" sz="1000" b="1" dirty="0">
              <a:latin typeface="Arial Narrow" panose="020B0606020202030204" pitchFamily="34" charset="0"/>
            </a:endParaRPr>
          </a:p>
          <a:p>
            <a:pPr algn="ctr"/>
            <a:r>
              <a:rPr lang="en-US" sz="1000" b="1" dirty="0" err="1">
                <a:latin typeface="Arial Narrow" panose="020B0606020202030204" pitchFamily="34" charset="0"/>
              </a:rPr>
              <a:t>учреждение</a:t>
            </a:r>
            <a:r>
              <a:rPr lang="en-US" sz="1000" b="1" dirty="0">
                <a:latin typeface="Arial Narrow" panose="020B0606020202030204" pitchFamily="34" charset="0"/>
              </a:rPr>
              <a:t> </a:t>
            </a:r>
            <a:r>
              <a:rPr lang="en-US" sz="1000" b="1" dirty="0" err="1">
                <a:latin typeface="Arial Narrow" panose="020B0606020202030204" pitchFamily="34" charset="0"/>
              </a:rPr>
              <a:t>здравоохранения</a:t>
            </a:r>
            <a:endParaRPr lang="ru-RU" sz="1000" b="1" dirty="0">
              <a:latin typeface="Arial Narrow" panose="020B0606020202030204" pitchFamily="34" charset="0"/>
            </a:endParaRPr>
          </a:p>
          <a:p>
            <a:pPr algn="ctr"/>
            <a:r>
              <a:rPr lang="en-US" sz="1000" b="1" dirty="0">
                <a:latin typeface="Arial Narrow" panose="020B0606020202030204" pitchFamily="34" charset="0"/>
              </a:rPr>
              <a:t>«</a:t>
            </a:r>
            <a:r>
              <a:rPr lang="en-US" sz="1000" b="1" dirty="0" err="1">
                <a:latin typeface="Arial Narrow" panose="020B0606020202030204" pitchFamily="34" charset="0"/>
              </a:rPr>
              <a:t>Городская</a:t>
            </a:r>
            <a:r>
              <a:rPr lang="en-US" sz="1000" b="1" dirty="0">
                <a:latin typeface="Arial Narrow" panose="020B0606020202030204" pitchFamily="34" charset="0"/>
              </a:rPr>
              <a:t> </a:t>
            </a:r>
            <a:r>
              <a:rPr lang="en-US" sz="1000" b="1" dirty="0" err="1">
                <a:latin typeface="Arial Narrow" panose="020B0606020202030204" pitchFamily="34" charset="0"/>
              </a:rPr>
              <a:t>клиническая</a:t>
            </a:r>
            <a:endParaRPr lang="ru-RU" sz="1000" b="1" dirty="0">
              <a:latin typeface="Arial Narrow" panose="020B0606020202030204" pitchFamily="34" charset="0"/>
            </a:endParaRPr>
          </a:p>
          <a:p>
            <a:pPr algn="ctr"/>
            <a:r>
              <a:rPr lang="en-US" sz="1000" b="1" dirty="0" err="1">
                <a:latin typeface="Arial Narrow" panose="020B0606020202030204" pitchFamily="34" charset="0"/>
              </a:rPr>
              <a:t>больница</a:t>
            </a:r>
            <a:r>
              <a:rPr lang="en-US" sz="1000" b="1" dirty="0">
                <a:latin typeface="Arial Narrow" panose="020B0606020202030204" pitchFamily="34" charset="0"/>
              </a:rPr>
              <a:t> №4» </a:t>
            </a:r>
            <a:r>
              <a:rPr lang="en-US" sz="1000" b="1" dirty="0" err="1">
                <a:latin typeface="Arial Narrow" panose="020B0606020202030204" pitchFamily="34" charset="0"/>
              </a:rPr>
              <a:t>г.Оренбурга</a:t>
            </a:r>
            <a:endParaRPr lang="ru-RU" sz="1000" b="1" dirty="0">
              <a:latin typeface="Arial Narrow" panose="020B060602020203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816760" y="2294433"/>
            <a:ext cx="200844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000" b="1" dirty="0" err="1">
                <a:latin typeface="Arial Narrow" panose="020B0606020202030204" pitchFamily="34" charset="0"/>
              </a:rPr>
              <a:t>Государственное</a:t>
            </a:r>
            <a:r>
              <a:rPr lang="en-US" sz="1000" b="1" dirty="0">
                <a:latin typeface="Arial Narrow" panose="020B0606020202030204" pitchFamily="34" charset="0"/>
              </a:rPr>
              <a:t> </a:t>
            </a:r>
            <a:r>
              <a:rPr lang="en-US" sz="1000" b="1" dirty="0" err="1">
                <a:latin typeface="Arial Narrow" panose="020B0606020202030204" pitchFamily="34" charset="0"/>
              </a:rPr>
              <a:t>бюджетное</a:t>
            </a:r>
            <a:endParaRPr lang="ru-RU" sz="1000" b="1" dirty="0">
              <a:latin typeface="Arial Narrow" panose="020B0606020202030204" pitchFamily="34" charset="0"/>
            </a:endParaRPr>
          </a:p>
          <a:p>
            <a:pPr algn="ctr"/>
            <a:r>
              <a:rPr lang="en-US" sz="1000" b="1" dirty="0" err="1">
                <a:latin typeface="Arial Narrow" panose="020B0606020202030204" pitchFamily="34" charset="0"/>
              </a:rPr>
              <a:t>учреждение</a:t>
            </a:r>
            <a:r>
              <a:rPr lang="en-US" sz="1000" b="1" dirty="0">
                <a:latin typeface="Arial Narrow" panose="020B0606020202030204" pitchFamily="34" charset="0"/>
              </a:rPr>
              <a:t> </a:t>
            </a:r>
            <a:r>
              <a:rPr lang="en-US" sz="1000" b="1" dirty="0" err="1">
                <a:latin typeface="Arial Narrow" panose="020B0606020202030204" pitchFamily="34" charset="0"/>
              </a:rPr>
              <a:t>здравоохранения</a:t>
            </a:r>
            <a:endParaRPr lang="ru-RU" sz="1000" b="1" dirty="0">
              <a:latin typeface="Arial Narrow" panose="020B0606020202030204" pitchFamily="34" charset="0"/>
            </a:endParaRPr>
          </a:p>
          <a:p>
            <a:pPr algn="ctr"/>
            <a:r>
              <a:rPr lang="en-US" sz="1000" b="1" dirty="0" err="1">
                <a:latin typeface="Arial Narrow" panose="020B0606020202030204" pitchFamily="34" charset="0"/>
              </a:rPr>
              <a:t>Омской</a:t>
            </a:r>
            <a:r>
              <a:rPr lang="en-US" sz="1000" b="1" dirty="0">
                <a:latin typeface="Arial Narrow" panose="020B0606020202030204" pitchFamily="34" charset="0"/>
              </a:rPr>
              <a:t> области «</a:t>
            </a:r>
            <a:r>
              <a:rPr lang="en-US" sz="1000" b="1" dirty="0" err="1">
                <a:latin typeface="Arial Narrow" panose="020B0606020202030204" pitchFamily="34" charset="0"/>
              </a:rPr>
              <a:t>Врачебно</a:t>
            </a:r>
            <a:r>
              <a:rPr lang="en-US" sz="1000" b="1" dirty="0">
                <a:latin typeface="Arial Narrow" panose="020B0606020202030204" pitchFamily="34" charset="0"/>
              </a:rPr>
              <a:t>-</a:t>
            </a:r>
            <a:endParaRPr lang="ru-RU" sz="1000" b="1" dirty="0">
              <a:latin typeface="Arial Narrow" panose="020B0606020202030204" pitchFamily="34" charset="0"/>
            </a:endParaRPr>
          </a:p>
          <a:p>
            <a:pPr algn="ctr"/>
            <a:r>
              <a:rPr lang="en-US" sz="1000" b="1" dirty="0" err="1">
                <a:latin typeface="Arial Narrow" panose="020B0606020202030204" pitchFamily="34" charset="0"/>
              </a:rPr>
              <a:t>физкультурный</a:t>
            </a:r>
            <a:r>
              <a:rPr lang="en-US" sz="1000" b="1" dirty="0">
                <a:latin typeface="Arial Narrow" panose="020B0606020202030204" pitchFamily="34" charset="0"/>
              </a:rPr>
              <a:t> диспансер»</a:t>
            </a:r>
            <a:endParaRPr lang="ru-RU" sz="1000" b="1" dirty="0">
              <a:latin typeface="Arial Narrow" panose="020B0606020202030204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812540" y="4133111"/>
            <a:ext cx="219933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000" b="1" dirty="0">
                <a:latin typeface="Arial Narrow" panose="020B0606020202030204" pitchFamily="34" charset="0"/>
              </a:rPr>
              <a:t>Областное бюджетное</a:t>
            </a:r>
            <a:endParaRPr lang="ru-RU" sz="1000" dirty="0">
              <a:latin typeface="Arial Narrow" panose="020B0606020202030204" pitchFamily="34" charset="0"/>
            </a:endParaRPr>
          </a:p>
          <a:p>
            <a:pPr algn="ctr"/>
            <a:r>
              <a:rPr lang="ru-RU" sz="1000" b="1" dirty="0">
                <a:latin typeface="Arial Narrow" panose="020B0606020202030204" pitchFamily="34" charset="0"/>
              </a:rPr>
              <a:t>учреждение здравоохранения</a:t>
            </a:r>
            <a:endParaRPr lang="ru-RU" sz="1000" dirty="0">
              <a:latin typeface="Arial Narrow" panose="020B0606020202030204" pitchFamily="34" charset="0"/>
            </a:endParaRPr>
          </a:p>
          <a:p>
            <a:pPr algn="ctr"/>
            <a:r>
              <a:rPr lang="ru-RU" sz="1000" b="1" dirty="0">
                <a:latin typeface="Arial Narrow" panose="020B0606020202030204" pitchFamily="34" charset="0"/>
              </a:rPr>
              <a:t>Приволжская центральная</a:t>
            </a:r>
            <a:endParaRPr lang="ru-RU" sz="1000" dirty="0">
              <a:latin typeface="Arial Narrow" panose="020B0606020202030204" pitchFamily="34" charset="0"/>
            </a:endParaRPr>
          </a:p>
          <a:p>
            <a:pPr algn="ctr"/>
            <a:r>
              <a:rPr lang="en-US" sz="1000" b="1" dirty="0" err="1">
                <a:latin typeface="Arial Narrow" panose="020B0606020202030204" pitchFamily="34" charset="0"/>
              </a:rPr>
              <a:t>районная</a:t>
            </a:r>
            <a:r>
              <a:rPr lang="en-US" sz="1000" b="1" dirty="0">
                <a:latin typeface="Arial Narrow" panose="020B0606020202030204" pitchFamily="34" charset="0"/>
              </a:rPr>
              <a:t> </a:t>
            </a:r>
            <a:r>
              <a:rPr lang="en-US" sz="1000" b="1" dirty="0" err="1">
                <a:latin typeface="Arial Narrow" panose="020B0606020202030204" pitchFamily="34" charset="0"/>
              </a:rPr>
              <a:t>больница</a:t>
            </a:r>
            <a:endParaRPr lang="ru-RU" sz="1000" dirty="0">
              <a:latin typeface="Arial Narrow" panose="020B0606020202030204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410626" y="4210055"/>
            <a:ext cx="2072655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000" b="1" dirty="0">
                <a:latin typeface="Arial Narrow" panose="020B0606020202030204" pitchFamily="34" charset="0"/>
              </a:rPr>
              <a:t>Кировское </a:t>
            </a:r>
            <a:r>
              <a:rPr lang="en-US" sz="1000" b="1" dirty="0" err="1">
                <a:latin typeface="Arial Narrow" panose="020B0606020202030204" pitchFamily="34" charset="0"/>
              </a:rPr>
              <a:t>областное</a:t>
            </a:r>
            <a:endParaRPr lang="ru-RU" sz="1000" dirty="0">
              <a:latin typeface="Arial Narrow" panose="020B0606020202030204" pitchFamily="34" charset="0"/>
            </a:endParaRPr>
          </a:p>
          <a:p>
            <a:pPr algn="ctr"/>
            <a:r>
              <a:rPr lang="ru-RU" sz="1000" b="1" dirty="0">
                <a:latin typeface="Arial Narrow" panose="020B0606020202030204" pitchFamily="34" charset="0"/>
              </a:rPr>
              <a:t>государственное бюджетное</a:t>
            </a:r>
            <a:endParaRPr lang="ru-RU" sz="1000" dirty="0">
              <a:latin typeface="Arial Narrow" panose="020B0606020202030204" pitchFamily="34" charset="0"/>
            </a:endParaRPr>
          </a:p>
          <a:p>
            <a:pPr algn="ctr"/>
            <a:r>
              <a:rPr lang="ru-RU" sz="1000" b="1" dirty="0">
                <a:latin typeface="Arial Narrow" panose="020B0606020202030204" pitchFamily="34" charset="0"/>
              </a:rPr>
              <a:t>учреждение здравоохранения</a:t>
            </a:r>
            <a:endParaRPr lang="ru-RU" sz="1000" dirty="0">
              <a:latin typeface="Arial Narrow" panose="020B0606020202030204" pitchFamily="34" charset="0"/>
            </a:endParaRPr>
          </a:p>
          <a:p>
            <a:pPr algn="ctr"/>
            <a:r>
              <a:rPr lang="ru-RU" sz="1000" b="1" dirty="0">
                <a:latin typeface="Arial Narrow" panose="020B0606020202030204" pitchFamily="34" charset="0"/>
              </a:rPr>
              <a:t>«Центр медицинской</a:t>
            </a:r>
            <a:endParaRPr lang="ru-RU" sz="1000" dirty="0">
              <a:latin typeface="Arial Narrow" panose="020B0606020202030204" pitchFamily="34" charset="0"/>
            </a:endParaRPr>
          </a:p>
          <a:p>
            <a:pPr algn="ctr"/>
            <a:r>
              <a:rPr lang="en-US" sz="1000" b="1" dirty="0" err="1">
                <a:latin typeface="Arial Narrow" panose="020B0606020202030204" pitchFamily="34" charset="0"/>
              </a:rPr>
              <a:t>реабилитации</a:t>
            </a:r>
            <a:r>
              <a:rPr lang="en-US" sz="1000" b="1" dirty="0">
                <a:latin typeface="Arial Narrow" panose="020B0606020202030204" pitchFamily="34" charset="0"/>
              </a:rPr>
              <a:t>»</a:t>
            </a:r>
            <a:endParaRPr lang="ru-RU" sz="1000" dirty="0">
              <a:latin typeface="Arial Narrow" panose="020B0606020202030204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853100" y="4286999"/>
            <a:ext cx="172041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000" b="1" dirty="0" err="1">
                <a:latin typeface="Arial Narrow" panose="020B0606020202030204" pitchFamily="34" charset="0"/>
              </a:rPr>
              <a:t>Территориальный</a:t>
            </a:r>
            <a:r>
              <a:rPr lang="en-US" sz="1000" b="1" dirty="0">
                <a:latin typeface="Arial Narrow" panose="020B0606020202030204" pitchFamily="34" charset="0"/>
              </a:rPr>
              <a:t> </a:t>
            </a:r>
            <a:r>
              <a:rPr lang="en-US" sz="1000" b="1" dirty="0" err="1">
                <a:latin typeface="Arial Narrow" panose="020B0606020202030204" pitchFamily="34" charset="0"/>
              </a:rPr>
              <a:t>фонд</a:t>
            </a:r>
            <a:endParaRPr lang="ru-RU" sz="1000" dirty="0">
              <a:latin typeface="Arial Narrow" panose="020B0606020202030204" pitchFamily="34" charset="0"/>
            </a:endParaRPr>
          </a:p>
          <a:p>
            <a:pPr algn="ctr"/>
            <a:r>
              <a:rPr lang="ru-RU" sz="1000" b="1" dirty="0">
                <a:latin typeface="Arial Narrow" panose="020B0606020202030204" pitchFamily="34" charset="0"/>
              </a:rPr>
              <a:t>обязательного</a:t>
            </a:r>
            <a:endParaRPr lang="ru-RU" sz="1000" dirty="0">
              <a:latin typeface="Arial Narrow" panose="020B0606020202030204" pitchFamily="34" charset="0"/>
            </a:endParaRPr>
          </a:p>
          <a:p>
            <a:pPr algn="ctr"/>
            <a:r>
              <a:rPr lang="ru-RU" sz="1000" b="1" dirty="0">
                <a:latin typeface="Arial Narrow" panose="020B0606020202030204" pitchFamily="34" charset="0"/>
              </a:rPr>
              <a:t>медицинского страхования</a:t>
            </a:r>
            <a:endParaRPr lang="ru-RU" sz="1000" dirty="0">
              <a:latin typeface="Arial Narrow" panose="020B0606020202030204" pitchFamily="34" charset="0"/>
            </a:endParaRPr>
          </a:p>
          <a:p>
            <a:pPr algn="ctr"/>
            <a:r>
              <a:rPr lang="ru-RU" sz="1000" b="1" dirty="0">
                <a:latin typeface="Arial Narrow" panose="020B0606020202030204" pitchFamily="34" charset="0"/>
              </a:rPr>
              <a:t>Пермского края</a:t>
            </a:r>
            <a:endParaRPr lang="ru-RU" sz="1000" dirty="0">
              <a:latin typeface="Arial Narrow" panose="020B0606020202030204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7941332" y="4440887"/>
            <a:ext cx="186443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000" b="1" dirty="0">
                <a:latin typeface="Arial Narrow" panose="020B0606020202030204" pitchFamily="34" charset="0"/>
              </a:rPr>
              <a:t>ФКУЗ «МСЧ МВД России</a:t>
            </a:r>
            <a:endParaRPr lang="ru-RU" sz="1000" dirty="0">
              <a:latin typeface="Arial Narrow" panose="020B0606020202030204" pitchFamily="34" charset="0"/>
            </a:endParaRPr>
          </a:p>
          <a:p>
            <a:pPr algn="ctr"/>
            <a:r>
              <a:rPr lang="ru-RU" sz="1000" b="1" dirty="0">
                <a:latin typeface="Arial Narrow" panose="020B0606020202030204" pitchFamily="34" charset="0"/>
              </a:rPr>
              <a:t>по Хабаровскому краю»</a:t>
            </a:r>
            <a:endParaRPr lang="ru-RU" sz="1000" dirty="0">
              <a:latin typeface="Arial Narrow" panose="020B0606020202030204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8301371" y="2140544"/>
            <a:ext cx="1504393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000" b="1" dirty="0">
                <a:latin typeface="Arial Narrow" panose="020B0606020202030204" pitchFamily="34" charset="0"/>
              </a:rPr>
              <a:t>Государственное учреждение здравоохранения Саратовской области «</a:t>
            </a:r>
            <a:r>
              <a:rPr lang="ru-RU" sz="1000" b="1" dirty="0" err="1">
                <a:latin typeface="Arial Narrow" panose="020B0606020202030204" pitchFamily="34" charset="0"/>
              </a:rPr>
              <a:t>Балашовская</a:t>
            </a:r>
            <a:r>
              <a:rPr lang="ru-RU" sz="1000" b="1" dirty="0">
                <a:latin typeface="Arial Narrow" panose="020B0606020202030204" pitchFamily="34" charset="0"/>
              </a:rPr>
              <a:t> районная больница»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6692770" y="2246897"/>
            <a:ext cx="1608602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000" b="1" dirty="0">
                <a:latin typeface="Arial Narrow" panose="020B0606020202030204" pitchFamily="34" charset="0"/>
              </a:rPr>
              <a:t>Краевое государственное бюджетное учреждение здравоохранения «Онкологический диспансер, г. Бийск»</a:t>
            </a:r>
          </a:p>
        </p:txBody>
      </p:sp>
    </p:spTree>
    <p:extLst>
      <p:ext uri="{BB962C8B-B14F-4D97-AF65-F5344CB8AC3E}">
        <p14:creationId xmlns:p14="http://schemas.microsoft.com/office/powerpoint/2010/main" val="3859662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6997729" y="1385332"/>
            <a:ext cx="1966475" cy="1017995"/>
          </a:xfrm>
          <a:prstGeom prst="rect">
            <a:avLst/>
          </a:pr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pic>
        <p:nvPicPr>
          <p:cNvPr id="1026" name="Picture 2" descr="C:\Users\А1\Desktop\Белла Виста\russia_contur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0438" y="999943"/>
            <a:ext cx="8997232" cy="4913333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92460" y="380477"/>
            <a:ext cx="9037004" cy="4585871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>
            <a:spAutoFit/>
          </a:bodyPr>
          <a:lstStyle/>
          <a:p>
            <a:pPr algn="ctr"/>
            <a:r>
              <a:rPr lang="ru-RU" sz="2600" b="1" dirty="0" smtClean="0">
                <a:solidFill>
                  <a:schemeClr val="accent1">
                    <a:lumMod val="75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География ОЦ «Знание»* </a:t>
            </a:r>
          </a:p>
          <a:p>
            <a:pPr algn="ctr"/>
            <a:endParaRPr lang="ru-RU" sz="2800" b="1" dirty="0">
              <a:solidFill>
                <a:schemeClr val="accent1">
                  <a:lumMod val="75000"/>
                </a:schemeClr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  <a:p>
            <a:pPr algn="ctr"/>
            <a:endParaRPr lang="ru-RU" sz="2800" b="1" dirty="0" smtClean="0">
              <a:solidFill>
                <a:schemeClr val="accent1">
                  <a:lumMod val="75000"/>
                </a:schemeClr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  <a:p>
            <a:pPr algn="ctr"/>
            <a:endParaRPr lang="ru-RU" sz="2800" b="1" dirty="0">
              <a:solidFill>
                <a:schemeClr val="accent1">
                  <a:lumMod val="75000"/>
                </a:schemeClr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  <a:p>
            <a:pPr algn="ctr"/>
            <a:endParaRPr lang="ru-RU" sz="2800" b="1" dirty="0" smtClean="0">
              <a:solidFill>
                <a:schemeClr val="accent1">
                  <a:lumMod val="75000"/>
                </a:schemeClr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  <a:p>
            <a:pPr algn="ctr"/>
            <a:endParaRPr lang="ru-RU" sz="2800" b="1" dirty="0">
              <a:solidFill>
                <a:schemeClr val="accent1">
                  <a:lumMod val="75000"/>
                </a:schemeClr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  <a:p>
            <a:pPr algn="ctr"/>
            <a:endParaRPr lang="ru-RU" sz="2800" b="1" dirty="0" smtClean="0">
              <a:solidFill>
                <a:schemeClr val="accent1">
                  <a:lumMod val="75000"/>
                </a:schemeClr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  <a:p>
            <a:pPr algn="ctr"/>
            <a:endParaRPr lang="ru-RU" sz="2800" b="1" dirty="0">
              <a:solidFill>
                <a:schemeClr val="accent1">
                  <a:lumMod val="75000"/>
                </a:schemeClr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  <a:p>
            <a:pPr algn="ctr"/>
            <a:endParaRPr lang="ru-RU" sz="2800" b="1" dirty="0">
              <a:solidFill>
                <a:schemeClr val="accent1">
                  <a:lumMod val="75000"/>
                </a:schemeClr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  <a:p>
            <a:endParaRPr lang="ru-RU" sz="2800" b="1" dirty="0" smtClean="0">
              <a:solidFill>
                <a:schemeClr val="accent1">
                  <a:lumMod val="75000"/>
                </a:schemeClr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  <a:p>
            <a:r>
              <a:rPr lang="ru-RU" sz="1200" b="1" dirty="0" smtClean="0">
                <a:solidFill>
                  <a:schemeClr val="accent1">
                    <a:lumMod val="75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              * данные на 01.03.21 г.</a:t>
            </a:r>
            <a:endParaRPr lang="ru-RU" sz="1200" b="1" dirty="0">
              <a:solidFill>
                <a:schemeClr val="accent1">
                  <a:lumMod val="75000"/>
                </a:schemeClr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7" name="Рисунок 2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986" y="3705555"/>
            <a:ext cx="304472" cy="299327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28" name="Рисунок 2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5697" y="2927354"/>
            <a:ext cx="304826" cy="298730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29" name="Рисунок 2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0438" y="3281791"/>
            <a:ext cx="304826" cy="298730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30" name="Рисунок 2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5131" y="3513377"/>
            <a:ext cx="304826" cy="298730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31" name="Рисунок 3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2718" y="1856686"/>
            <a:ext cx="304826" cy="298730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1024" name="Рисунок 102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39276" y="1918128"/>
            <a:ext cx="304826" cy="298730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1025" name="Рисунок 102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36240" y="2583282"/>
            <a:ext cx="304826" cy="298730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1027" name="Рисунок 102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23961" y="2880509"/>
            <a:ext cx="304826" cy="298730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1028" name="Рисунок 102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44221" y="3571659"/>
            <a:ext cx="304826" cy="298730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1029" name="Рисунок 102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98070" y="3157880"/>
            <a:ext cx="304826" cy="298730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1030" name="Рисунок 102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84185" y="3880686"/>
            <a:ext cx="304826" cy="298730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1031" name="Рисунок 103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82810" y="3339374"/>
            <a:ext cx="304826" cy="298730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1032" name="Рисунок 103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27407" y="3165853"/>
            <a:ext cx="304826" cy="298730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1033" name="Рисунок 103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02896" y="3890983"/>
            <a:ext cx="304826" cy="298730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1034" name="Рисунок 103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63888" y="3850386"/>
            <a:ext cx="304826" cy="298730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1035" name="Рисунок 103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77773" y="4145937"/>
            <a:ext cx="304826" cy="298730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1036" name="Рисунок 103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0327" y="4379073"/>
            <a:ext cx="304826" cy="298730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1037" name="Рисунок 103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27757" y="4765506"/>
            <a:ext cx="304826" cy="298730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1038" name="Рисунок 103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28553" y="4472619"/>
            <a:ext cx="304826" cy="298730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1039" name="Рисунок 103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07212" y="4049178"/>
            <a:ext cx="304826" cy="298730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1040" name="Рисунок 103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59062" y="4816983"/>
            <a:ext cx="304826" cy="298730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</p:spTree>
    <p:extLst>
      <p:ext uri="{BB962C8B-B14F-4D97-AF65-F5344CB8AC3E}">
        <p14:creationId xmlns:p14="http://schemas.microsoft.com/office/powerpoint/2010/main" val="3144975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495300" y="764704"/>
            <a:ext cx="3197559" cy="51398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fontAlgn="base"/>
            <a:r>
              <a:rPr lang="ru-RU" sz="800" u="sng" dirty="0" smtClean="0">
                <a:latin typeface="Arial Narrow" panose="020B0606020202030204" pitchFamily="34" charset="0"/>
                <a:cs typeface="Times New Roman" panose="02020603050405020304" pitchFamily="18" charset="0"/>
                <a:hlinkClick r:id="rId2"/>
              </a:rPr>
              <a:t>Cестринское </a:t>
            </a:r>
            <a:r>
              <a:rPr lang="ru-RU" sz="800" u="sng" dirty="0">
                <a:latin typeface="Arial Narrow" panose="020B0606020202030204" pitchFamily="34" charset="0"/>
                <a:cs typeface="Times New Roman" panose="02020603050405020304" pitchFamily="18" charset="0"/>
                <a:hlinkClick r:id="rId2"/>
              </a:rPr>
              <a:t>дело в косметологии </a:t>
            </a:r>
            <a:r>
              <a:rPr lang="ru-RU" sz="800" dirty="0">
                <a:latin typeface="Arial Narrow" panose="020B0606020202030204" pitchFamily="34" charset="0"/>
                <a:cs typeface="Times New Roman" panose="02020603050405020304" pitchFamily="18" charset="0"/>
              </a:rPr>
              <a:t>1</a:t>
            </a:r>
          </a:p>
          <a:p>
            <a:pPr lvl="1" fontAlgn="base"/>
            <a:r>
              <a:rPr lang="ru-RU" sz="800" u="sng" dirty="0">
                <a:latin typeface="Arial Narrow" panose="020B0606020202030204" pitchFamily="34" charset="0"/>
                <a:cs typeface="Times New Roman" panose="02020603050405020304" pitchFamily="18" charset="0"/>
                <a:hlinkClick r:id="rId3"/>
              </a:rPr>
              <a:t>SARS-CoV-2 </a:t>
            </a:r>
            <a:r>
              <a:rPr lang="ru-RU" sz="800" dirty="0">
                <a:latin typeface="Arial Narrow" panose="020B0606020202030204" pitchFamily="34" charset="0"/>
                <a:cs typeface="Times New Roman" panose="02020603050405020304" pitchFamily="18" charset="0"/>
              </a:rPr>
              <a:t>10</a:t>
            </a:r>
          </a:p>
          <a:p>
            <a:pPr lvl="1" fontAlgn="base"/>
            <a:r>
              <a:rPr lang="ru-RU" sz="800" u="sng" dirty="0">
                <a:latin typeface="Arial Narrow" panose="020B0606020202030204" pitchFamily="34" charset="0"/>
                <a:cs typeface="Times New Roman" panose="02020603050405020304" pitchFamily="18" charset="0"/>
                <a:hlinkClick r:id="rId4"/>
              </a:rPr>
              <a:t>Акушерство </a:t>
            </a:r>
            <a:r>
              <a:rPr lang="ru-RU" sz="800" dirty="0">
                <a:latin typeface="Arial Narrow" panose="020B0606020202030204" pitchFamily="34" charset="0"/>
                <a:cs typeface="Times New Roman" panose="02020603050405020304" pitchFamily="18" charset="0"/>
              </a:rPr>
              <a:t>8</a:t>
            </a:r>
          </a:p>
          <a:p>
            <a:pPr lvl="1" fontAlgn="base"/>
            <a:r>
              <a:rPr lang="ru-RU" sz="800" u="sng" dirty="0">
                <a:latin typeface="Arial Narrow" panose="020B0606020202030204" pitchFamily="34" charset="0"/>
                <a:cs typeface="Times New Roman" panose="02020603050405020304" pitchFamily="18" charset="0"/>
                <a:hlinkClick r:id="rId5"/>
              </a:rPr>
              <a:t>Аллергология и иммунология </a:t>
            </a:r>
            <a:r>
              <a:rPr lang="ru-RU" sz="800" dirty="0">
                <a:latin typeface="Arial Narrow" panose="020B0606020202030204" pitchFamily="34" charset="0"/>
                <a:cs typeface="Times New Roman" panose="02020603050405020304" pitchFamily="18" charset="0"/>
              </a:rPr>
              <a:t>5</a:t>
            </a:r>
          </a:p>
          <a:p>
            <a:pPr lvl="1" fontAlgn="base"/>
            <a:r>
              <a:rPr lang="ru-RU" sz="800" u="sng" dirty="0">
                <a:latin typeface="Arial Narrow" panose="020B0606020202030204" pitchFamily="34" charset="0"/>
                <a:cs typeface="Times New Roman" panose="02020603050405020304" pitchFamily="18" charset="0"/>
                <a:hlinkClick r:id="rId6"/>
              </a:rPr>
              <a:t>Анестезиология </a:t>
            </a:r>
            <a:r>
              <a:rPr lang="ru-RU" sz="800" dirty="0">
                <a:latin typeface="Arial Narrow" panose="020B0606020202030204" pitchFamily="34" charset="0"/>
                <a:cs typeface="Times New Roman" panose="02020603050405020304" pitchFamily="18" charset="0"/>
              </a:rPr>
              <a:t>9</a:t>
            </a:r>
          </a:p>
          <a:p>
            <a:pPr lvl="1" fontAlgn="base"/>
            <a:r>
              <a:rPr lang="ru-RU" sz="800" u="sng" dirty="0">
                <a:latin typeface="Arial Narrow" panose="020B0606020202030204" pitchFamily="34" charset="0"/>
                <a:cs typeface="Times New Roman" panose="02020603050405020304" pitchFamily="18" charset="0"/>
                <a:hlinkClick r:id="rId7"/>
              </a:rPr>
              <a:t>Бактериология </a:t>
            </a:r>
            <a:r>
              <a:rPr lang="ru-RU" sz="800" dirty="0">
                <a:latin typeface="Arial Narrow" panose="020B0606020202030204" pitchFamily="34" charset="0"/>
                <a:cs typeface="Times New Roman" panose="02020603050405020304" pitchFamily="18" charset="0"/>
              </a:rPr>
              <a:t>4</a:t>
            </a:r>
          </a:p>
          <a:p>
            <a:pPr lvl="1" fontAlgn="base"/>
            <a:r>
              <a:rPr lang="ru-RU" sz="800" u="sng" dirty="0">
                <a:latin typeface="Arial Narrow" panose="020B0606020202030204" pitchFamily="34" charset="0"/>
                <a:cs typeface="Times New Roman" panose="02020603050405020304" pitchFamily="18" charset="0"/>
                <a:hlinkClick r:id="rId8"/>
              </a:rPr>
              <a:t>Вирусология </a:t>
            </a:r>
            <a:r>
              <a:rPr lang="ru-RU" sz="800" dirty="0">
                <a:latin typeface="Arial Narrow" panose="020B0606020202030204" pitchFamily="34" charset="0"/>
                <a:cs typeface="Times New Roman" panose="02020603050405020304" pitchFamily="18" charset="0"/>
              </a:rPr>
              <a:t>13</a:t>
            </a:r>
          </a:p>
          <a:p>
            <a:pPr lvl="1" fontAlgn="base"/>
            <a:r>
              <a:rPr lang="ru-RU" sz="800" u="sng" dirty="0">
                <a:latin typeface="Arial Narrow" panose="020B0606020202030204" pitchFamily="34" charset="0"/>
                <a:cs typeface="Times New Roman" panose="02020603050405020304" pitchFamily="18" charset="0"/>
                <a:hlinkClick r:id="rId9"/>
              </a:rPr>
              <a:t>Гастроэнтерология </a:t>
            </a:r>
            <a:r>
              <a:rPr lang="ru-RU" sz="800" dirty="0">
                <a:latin typeface="Arial Narrow" panose="020B0606020202030204" pitchFamily="34" charset="0"/>
                <a:cs typeface="Times New Roman" panose="02020603050405020304" pitchFamily="18" charset="0"/>
              </a:rPr>
              <a:t>5</a:t>
            </a:r>
          </a:p>
          <a:p>
            <a:pPr lvl="1" fontAlgn="base"/>
            <a:r>
              <a:rPr lang="ru-RU" sz="800" u="sng" dirty="0">
                <a:latin typeface="Arial Narrow" panose="020B0606020202030204" pitchFamily="34" charset="0"/>
                <a:cs typeface="Times New Roman" panose="02020603050405020304" pitchFamily="18" charset="0"/>
                <a:hlinkClick r:id="rId10"/>
              </a:rPr>
              <a:t>Гематология </a:t>
            </a:r>
            <a:r>
              <a:rPr lang="ru-RU" sz="800" dirty="0">
                <a:latin typeface="Arial Narrow" panose="020B0606020202030204" pitchFamily="34" charset="0"/>
                <a:cs typeface="Times New Roman" panose="02020603050405020304" pitchFamily="18" charset="0"/>
              </a:rPr>
              <a:t>4</a:t>
            </a:r>
          </a:p>
          <a:p>
            <a:pPr lvl="1" fontAlgn="base"/>
            <a:r>
              <a:rPr lang="ru-RU" sz="800" u="sng" dirty="0">
                <a:latin typeface="Arial Narrow" panose="020B0606020202030204" pitchFamily="34" charset="0"/>
                <a:cs typeface="Times New Roman" panose="02020603050405020304" pitchFamily="18" charset="0"/>
                <a:hlinkClick r:id="rId11"/>
              </a:rPr>
              <a:t>Генетика </a:t>
            </a:r>
            <a:r>
              <a:rPr lang="ru-RU" sz="800" dirty="0">
                <a:latin typeface="Arial Narrow" panose="020B0606020202030204" pitchFamily="34" charset="0"/>
                <a:cs typeface="Times New Roman" panose="02020603050405020304" pitchFamily="18" charset="0"/>
              </a:rPr>
              <a:t>4</a:t>
            </a:r>
          </a:p>
          <a:p>
            <a:pPr lvl="1" fontAlgn="base"/>
            <a:r>
              <a:rPr lang="ru-RU" sz="800" u="sng" dirty="0">
                <a:latin typeface="Arial Narrow" panose="020B0606020202030204" pitchFamily="34" charset="0"/>
                <a:cs typeface="Times New Roman" panose="02020603050405020304" pitchFamily="18" charset="0"/>
                <a:hlinkClick r:id="rId12"/>
              </a:rPr>
              <a:t>Гериатрия </a:t>
            </a:r>
            <a:r>
              <a:rPr lang="ru-RU" sz="800" dirty="0">
                <a:latin typeface="Arial Narrow" panose="020B0606020202030204" pitchFamily="34" charset="0"/>
                <a:cs typeface="Times New Roman" panose="02020603050405020304" pitchFamily="18" charset="0"/>
              </a:rPr>
              <a:t>6</a:t>
            </a:r>
          </a:p>
          <a:p>
            <a:pPr lvl="1" fontAlgn="base"/>
            <a:r>
              <a:rPr lang="ru-RU" sz="800" u="sng" dirty="0">
                <a:latin typeface="Arial Narrow" panose="020B0606020202030204" pitchFamily="34" charset="0"/>
                <a:cs typeface="Times New Roman" panose="02020603050405020304" pitchFamily="18" charset="0"/>
                <a:hlinkClick r:id="rId13"/>
              </a:rPr>
              <a:t>Гигиена труда </a:t>
            </a:r>
            <a:r>
              <a:rPr lang="ru-RU" sz="800" dirty="0">
                <a:latin typeface="Arial Narrow" panose="020B0606020202030204" pitchFamily="34" charset="0"/>
                <a:cs typeface="Times New Roman" panose="02020603050405020304" pitchFamily="18" charset="0"/>
              </a:rPr>
              <a:t>1</a:t>
            </a:r>
          </a:p>
          <a:p>
            <a:pPr lvl="1" fontAlgn="base"/>
            <a:r>
              <a:rPr lang="ru-RU" sz="800" u="sng" dirty="0">
                <a:latin typeface="Arial Narrow" panose="020B0606020202030204" pitchFamily="34" charset="0"/>
                <a:cs typeface="Times New Roman" panose="02020603050405020304" pitchFamily="18" charset="0"/>
                <a:hlinkClick r:id="rId14"/>
              </a:rPr>
              <a:t>Гигиеническое воспитание </a:t>
            </a:r>
            <a:r>
              <a:rPr lang="ru-RU" sz="800" dirty="0">
                <a:latin typeface="Arial Narrow" panose="020B0606020202030204" pitchFamily="34" charset="0"/>
                <a:cs typeface="Times New Roman" panose="02020603050405020304" pitchFamily="18" charset="0"/>
              </a:rPr>
              <a:t>3</a:t>
            </a:r>
          </a:p>
          <a:p>
            <a:pPr lvl="1" fontAlgn="base"/>
            <a:r>
              <a:rPr lang="ru-RU" sz="800" u="sng" dirty="0">
                <a:latin typeface="Arial Narrow" panose="020B0606020202030204" pitchFamily="34" charset="0"/>
                <a:cs typeface="Times New Roman" panose="02020603050405020304" pitchFamily="18" charset="0"/>
                <a:hlinkClick r:id="rId15"/>
              </a:rPr>
              <a:t>Гинекология </a:t>
            </a:r>
            <a:r>
              <a:rPr lang="ru-RU" sz="800" dirty="0">
                <a:latin typeface="Arial Narrow" panose="020B0606020202030204" pitchFamily="34" charset="0"/>
                <a:cs typeface="Times New Roman" panose="02020603050405020304" pitchFamily="18" charset="0"/>
              </a:rPr>
              <a:t>2</a:t>
            </a:r>
          </a:p>
          <a:p>
            <a:pPr lvl="1" fontAlgn="base"/>
            <a:r>
              <a:rPr lang="ru-RU" sz="800" u="sng" dirty="0">
                <a:latin typeface="Arial Narrow" panose="020B0606020202030204" pitchFamily="34" charset="0"/>
                <a:cs typeface="Times New Roman" panose="02020603050405020304" pitchFamily="18" charset="0"/>
                <a:hlinkClick r:id="rId16"/>
              </a:rPr>
              <a:t>Дезинфектология </a:t>
            </a:r>
            <a:r>
              <a:rPr lang="ru-RU" sz="800" dirty="0">
                <a:latin typeface="Arial Narrow" panose="020B0606020202030204" pitchFamily="34" charset="0"/>
                <a:cs typeface="Times New Roman" panose="02020603050405020304" pitchFamily="18" charset="0"/>
              </a:rPr>
              <a:t>3</a:t>
            </a:r>
          </a:p>
          <a:p>
            <a:pPr lvl="1" fontAlgn="base"/>
            <a:r>
              <a:rPr lang="ru-RU" sz="800" u="sng" dirty="0">
                <a:latin typeface="Arial Narrow" panose="020B0606020202030204" pitchFamily="34" charset="0"/>
                <a:cs typeface="Times New Roman" panose="02020603050405020304" pitchFamily="18" charset="0"/>
                <a:hlinkClick r:id="rId17"/>
              </a:rPr>
              <a:t>Дерматовенерология </a:t>
            </a:r>
            <a:r>
              <a:rPr lang="ru-RU" sz="800" dirty="0">
                <a:latin typeface="Arial Narrow" panose="020B0606020202030204" pitchFamily="34" charset="0"/>
                <a:cs typeface="Times New Roman" panose="02020603050405020304" pitchFamily="18" charset="0"/>
              </a:rPr>
              <a:t>1</a:t>
            </a:r>
          </a:p>
          <a:p>
            <a:pPr lvl="1" fontAlgn="base"/>
            <a:r>
              <a:rPr lang="ru-RU" sz="800" u="sng" dirty="0">
                <a:latin typeface="Arial Narrow" panose="020B0606020202030204" pitchFamily="34" charset="0"/>
                <a:cs typeface="Times New Roman" panose="02020603050405020304" pitchFamily="18" charset="0"/>
                <a:hlinkClick r:id="rId18"/>
              </a:rPr>
              <a:t>Детская кардиология </a:t>
            </a:r>
            <a:r>
              <a:rPr lang="ru-RU" sz="800" dirty="0">
                <a:latin typeface="Arial Narrow" panose="020B0606020202030204" pitchFamily="34" charset="0"/>
                <a:cs typeface="Times New Roman" panose="02020603050405020304" pitchFamily="18" charset="0"/>
              </a:rPr>
              <a:t>2</a:t>
            </a:r>
          </a:p>
          <a:p>
            <a:pPr lvl="1" fontAlgn="base"/>
            <a:r>
              <a:rPr lang="ru-RU" sz="800" u="sng" dirty="0">
                <a:latin typeface="Arial Narrow" panose="020B0606020202030204" pitchFamily="34" charset="0"/>
                <a:cs typeface="Times New Roman" panose="02020603050405020304" pitchFamily="18" charset="0"/>
                <a:hlinkClick r:id="rId19"/>
              </a:rPr>
              <a:t>Детская онкология </a:t>
            </a:r>
            <a:r>
              <a:rPr lang="ru-RU" sz="800" dirty="0">
                <a:latin typeface="Arial Narrow" panose="020B0606020202030204" pitchFamily="34" charset="0"/>
                <a:cs typeface="Times New Roman" panose="02020603050405020304" pitchFamily="18" charset="0"/>
              </a:rPr>
              <a:t>1</a:t>
            </a:r>
          </a:p>
          <a:p>
            <a:pPr lvl="1" fontAlgn="base"/>
            <a:r>
              <a:rPr lang="ru-RU" sz="800" u="sng" dirty="0">
                <a:latin typeface="Arial Narrow" panose="020B0606020202030204" pitchFamily="34" charset="0"/>
                <a:cs typeface="Times New Roman" panose="02020603050405020304" pitchFamily="18" charset="0"/>
                <a:hlinkClick r:id="rId20"/>
              </a:rPr>
              <a:t>детская хирургия </a:t>
            </a:r>
            <a:r>
              <a:rPr lang="ru-RU" sz="800" dirty="0">
                <a:latin typeface="Arial Narrow" panose="020B0606020202030204" pitchFamily="34" charset="0"/>
                <a:cs typeface="Times New Roman" panose="02020603050405020304" pitchFamily="18" charset="0"/>
              </a:rPr>
              <a:t>1</a:t>
            </a:r>
          </a:p>
          <a:p>
            <a:pPr lvl="1" fontAlgn="base"/>
            <a:r>
              <a:rPr lang="ru-RU" sz="800" u="sng" dirty="0">
                <a:latin typeface="Arial Narrow" panose="020B0606020202030204" pitchFamily="34" charset="0"/>
                <a:cs typeface="Times New Roman" panose="02020603050405020304" pitchFamily="18" charset="0"/>
                <a:hlinkClick r:id="rId21"/>
              </a:rPr>
              <a:t>Детская эндокринология </a:t>
            </a:r>
            <a:r>
              <a:rPr lang="ru-RU" sz="800" dirty="0">
                <a:latin typeface="Arial Narrow" panose="020B0606020202030204" pitchFamily="34" charset="0"/>
                <a:cs typeface="Times New Roman" panose="02020603050405020304" pitchFamily="18" charset="0"/>
              </a:rPr>
              <a:t>2</a:t>
            </a:r>
          </a:p>
          <a:p>
            <a:pPr lvl="1" fontAlgn="base"/>
            <a:r>
              <a:rPr lang="ru-RU" sz="800" u="sng" dirty="0">
                <a:latin typeface="Arial Narrow" panose="020B0606020202030204" pitchFamily="34" charset="0"/>
                <a:cs typeface="Times New Roman" panose="02020603050405020304" pitchFamily="18" charset="0"/>
                <a:hlinkClick r:id="rId22"/>
              </a:rPr>
              <a:t>Диагностика </a:t>
            </a:r>
            <a:r>
              <a:rPr lang="ru-RU" sz="800" dirty="0">
                <a:latin typeface="Arial Narrow" panose="020B0606020202030204" pitchFamily="34" charset="0"/>
                <a:cs typeface="Times New Roman" panose="02020603050405020304" pitchFamily="18" charset="0"/>
              </a:rPr>
              <a:t>24</a:t>
            </a:r>
          </a:p>
          <a:p>
            <a:pPr lvl="1" fontAlgn="base"/>
            <a:r>
              <a:rPr lang="ru-RU" sz="800" u="sng" dirty="0">
                <a:latin typeface="Arial Narrow" panose="020B0606020202030204" pitchFamily="34" charset="0"/>
                <a:cs typeface="Times New Roman" panose="02020603050405020304" pitchFamily="18" charset="0"/>
                <a:hlinkClick r:id="rId23"/>
              </a:rPr>
              <a:t>Диетология </a:t>
            </a:r>
            <a:r>
              <a:rPr lang="ru-RU" sz="800" dirty="0">
                <a:latin typeface="Arial Narrow" panose="020B0606020202030204" pitchFamily="34" charset="0"/>
                <a:cs typeface="Times New Roman" panose="02020603050405020304" pitchFamily="18" charset="0"/>
              </a:rPr>
              <a:t>1</a:t>
            </a:r>
          </a:p>
          <a:p>
            <a:pPr lvl="1" fontAlgn="base"/>
            <a:r>
              <a:rPr lang="ru-RU" sz="800" u="sng" dirty="0">
                <a:latin typeface="Arial Narrow" panose="020B0606020202030204" pitchFamily="34" charset="0"/>
                <a:cs typeface="Times New Roman" panose="02020603050405020304" pitchFamily="18" charset="0"/>
                <a:hlinkClick r:id="rId24"/>
              </a:rPr>
              <a:t>Иммунология </a:t>
            </a:r>
            <a:r>
              <a:rPr lang="ru-RU" sz="800" dirty="0">
                <a:latin typeface="Arial Narrow" panose="020B0606020202030204" pitchFamily="34" charset="0"/>
                <a:cs typeface="Times New Roman" panose="02020603050405020304" pitchFamily="18" charset="0"/>
              </a:rPr>
              <a:t>3</a:t>
            </a:r>
          </a:p>
          <a:p>
            <a:pPr lvl="1" fontAlgn="base"/>
            <a:r>
              <a:rPr lang="ru-RU" sz="800" u="sng" dirty="0">
                <a:latin typeface="Arial Narrow" panose="020B0606020202030204" pitchFamily="34" charset="0"/>
                <a:cs typeface="Times New Roman" panose="02020603050405020304" pitchFamily="18" charset="0"/>
                <a:hlinkClick r:id="rId25"/>
              </a:rPr>
              <a:t>Инфекционные болезни </a:t>
            </a:r>
            <a:r>
              <a:rPr lang="ru-RU" sz="800" dirty="0">
                <a:latin typeface="Arial Narrow" panose="020B0606020202030204" pitchFamily="34" charset="0"/>
                <a:cs typeface="Times New Roman" panose="02020603050405020304" pitchFamily="18" charset="0"/>
              </a:rPr>
              <a:t>13</a:t>
            </a:r>
          </a:p>
          <a:p>
            <a:pPr lvl="1" fontAlgn="base"/>
            <a:r>
              <a:rPr lang="ru-RU" sz="800" u="sng" dirty="0">
                <a:latin typeface="Arial Narrow" panose="020B0606020202030204" pitchFamily="34" charset="0"/>
                <a:cs typeface="Times New Roman" panose="02020603050405020304" pitchFamily="18" charset="0"/>
                <a:hlinkClick r:id="rId26"/>
              </a:rPr>
              <a:t>Кардиология </a:t>
            </a:r>
            <a:r>
              <a:rPr lang="ru-RU" sz="800" dirty="0">
                <a:latin typeface="Arial Narrow" panose="020B0606020202030204" pitchFamily="34" charset="0"/>
                <a:cs typeface="Times New Roman" panose="02020603050405020304" pitchFamily="18" charset="0"/>
              </a:rPr>
              <a:t>9</a:t>
            </a:r>
          </a:p>
          <a:p>
            <a:pPr lvl="1" fontAlgn="base"/>
            <a:r>
              <a:rPr lang="ru-RU" sz="800" u="sng" dirty="0">
                <a:latin typeface="Arial Narrow" panose="020B0606020202030204" pitchFamily="34" charset="0"/>
                <a:cs typeface="Times New Roman" panose="02020603050405020304" pitchFamily="18" charset="0"/>
                <a:hlinkClick r:id="rId27"/>
              </a:rPr>
              <a:t>Клиническая лабораторная диагностика </a:t>
            </a:r>
            <a:r>
              <a:rPr lang="ru-RU" sz="800" dirty="0">
                <a:latin typeface="Arial Narrow" panose="020B0606020202030204" pitchFamily="34" charset="0"/>
                <a:cs typeface="Times New Roman" panose="02020603050405020304" pitchFamily="18" charset="0"/>
              </a:rPr>
              <a:t>4</a:t>
            </a:r>
          </a:p>
          <a:p>
            <a:pPr lvl="1" fontAlgn="base"/>
            <a:r>
              <a:rPr lang="ru-RU" sz="800" u="sng" dirty="0">
                <a:latin typeface="Arial Narrow" panose="020B0606020202030204" pitchFamily="34" charset="0"/>
                <a:cs typeface="Times New Roman" panose="02020603050405020304" pitchFamily="18" charset="0"/>
                <a:hlinkClick r:id="rId28"/>
              </a:rPr>
              <a:t>Клиническая фармакология </a:t>
            </a:r>
            <a:r>
              <a:rPr lang="ru-RU" sz="800" dirty="0">
                <a:latin typeface="Arial Narrow" panose="020B0606020202030204" pitchFamily="34" charset="0"/>
                <a:cs typeface="Times New Roman" panose="02020603050405020304" pitchFamily="18" charset="0"/>
              </a:rPr>
              <a:t>2</a:t>
            </a:r>
          </a:p>
          <a:p>
            <a:pPr lvl="1" fontAlgn="base"/>
            <a:r>
              <a:rPr lang="ru-RU" sz="800" u="sng" dirty="0">
                <a:latin typeface="Arial Narrow" panose="020B0606020202030204" pitchFamily="34" charset="0"/>
                <a:cs typeface="Times New Roman" panose="02020603050405020304" pitchFamily="18" charset="0"/>
                <a:hlinkClick r:id="rId29"/>
              </a:rPr>
              <a:t>лабораторная генетика </a:t>
            </a:r>
            <a:r>
              <a:rPr lang="ru-RU" sz="800" dirty="0">
                <a:latin typeface="Arial Narrow" panose="020B0606020202030204" pitchFamily="34" charset="0"/>
                <a:cs typeface="Times New Roman" panose="02020603050405020304" pitchFamily="18" charset="0"/>
              </a:rPr>
              <a:t>1</a:t>
            </a:r>
          </a:p>
          <a:p>
            <a:pPr lvl="1" fontAlgn="base"/>
            <a:r>
              <a:rPr lang="ru-RU" sz="800" u="sng" dirty="0">
                <a:latin typeface="Arial Narrow" panose="020B0606020202030204" pitchFamily="34" charset="0"/>
                <a:cs typeface="Times New Roman" panose="02020603050405020304" pitchFamily="18" charset="0"/>
                <a:hlinkClick r:id="rId30"/>
              </a:rPr>
              <a:t>лабораторная диагностика </a:t>
            </a:r>
            <a:r>
              <a:rPr lang="ru-RU" sz="800" dirty="0">
                <a:latin typeface="Arial Narrow" panose="020B0606020202030204" pitchFamily="34" charset="0"/>
                <a:cs typeface="Times New Roman" panose="02020603050405020304" pitchFamily="18" charset="0"/>
              </a:rPr>
              <a:t>1</a:t>
            </a:r>
          </a:p>
          <a:p>
            <a:pPr lvl="1" fontAlgn="base"/>
            <a:r>
              <a:rPr lang="ru-RU" sz="800" u="sng" dirty="0">
                <a:latin typeface="Arial Narrow" panose="020B0606020202030204" pitchFamily="34" charset="0"/>
                <a:cs typeface="Times New Roman" panose="02020603050405020304" pitchFamily="18" charset="0"/>
                <a:hlinkClick r:id="rId31"/>
              </a:rPr>
              <a:t>Лабораторное дело </a:t>
            </a:r>
            <a:r>
              <a:rPr lang="ru-RU" sz="800" dirty="0">
                <a:latin typeface="Arial Narrow" panose="020B0606020202030204" pitchFamily="34" charset="0"/>
                <a:cs typeface="Times New Roman" panose="02020603050405020304" pitchFamily="18" charset="0"/>
              </a:rPr>
              <a:t>2</a:t>
            </a:r>
          </a:p>
          <a:p>
            <a:pPr lvl="1" fontAlgn="base"/>
            <a:r>
              <a:rPr lang="ru-RU" sz="800" u="sng" dirty="0">
                <a:latin typeface="Arial Narrow" panose="020B0606020202030204" pitchFamily="34" charset="0"/>
                <a:cs typeface="Times New Roman" panose="02020603050405020304" pitchFamily="18" charset="0"/>
                <a:hlinkClick r:id="rId32"/>
              </a:rPr>
              <a:t>Лечебная физкультура и спортивная медицина </a:t>
            </a:r>
            <a:r>
              <a:rPr lang="ru-RU" sz="800" dirty="0">
                <a:latin typeface="Arial Narrow" panose="020B0606020202030204" pitchFamily="34" charset="0"/>
                <a:cs typeface="Times New Roman" panose="02020603050405020304" pitchFamily="18" charset="0"/>
              </a:rPr>
              <a:t>4</a:t>
            </a:r>
          </a:p>
          <a:p>
            <a:pPr lvl="1" fontAlgn="base"/>
            <a:r>
              <a:rPr lang="ru-RU" sz="800" u="sng" dirty="0">
                <a:latin typeface="Arial Narrow" panose="020B0606020202030204" pitchFamily="34" charset="0"/>
                <a:cs typeface="Times New Roman" panose="02020603050405020304" pitchFamily="18" charset="0"/>
                <a:hlinkClick r:id="rId33"/>
              </a:rPr>
              <a:t>Лечебное дело </a:t>
            </a:r>
            <a:r>
              <a:rPr lang="ru-RU" sz="800" dirty="0">
                <a:latin typeface="Arial Narrow" panose="020B0606020202030204" pitchFamily="34" charset="0"/>
                <a:cs typeface="Times New Roman" panose="02020603050405020304" pitchFamily="18" charset="0"/>
              </a:rPr>
              <a:t>22</a:t>
            </a:r>
          </a:p>
          <a:p>
            <a:pPr lvl="1" fontAlgn="base"/>
            <a:r>
              <a:rPr lang="ru-RU" sz="800" u="sng" dirty="0">
                <a:latin typeface="Arial Narrow" panose="020B0606020202030204" pitchFamily="34" charset="0"/>
                <a:cs typeface="Times New Roman" panose="02020603050405020304" pitchFamily="18" charset="0"/>
                <a:hlinkClick r:id="rId34"/>
              </a:rPr>
              <a:t>Медико-профилактическое дело </a:t>
            </a:r>
            <a:r>
              <a:rPr lang="ru-RU" sz="800" dirty="0">
                <a:latin typeface="Arial Narrow" panose="020B0606020202030204" pitchFamily="34" charset="0"/>
                <a:cs typeface="Times New Roman" panose="02020603050405020304" pitchFamily="18" charset="0"/>
              </a:rPr>
              <a:t>3</a:t>
            </a:r>
          </a:p>
          <a:p>
            <a:pPr lvl="1" fontAlgn="base"/>
            <a:r>
              <a:rPr lang="ru-RU" sz="800" u="sng" dirty="0">
                <a:latin typeface="Arial Narrow" panose="020B0606020202030204" pitchFamily="34" charset="0"/>
                <a:cs typeface="Times New Roman" panose="02020603050405020304" pitchFamily="18" charset="0"/>
                <a:hlinkClick r:id="rId35"/>
              </a:rPr>
              <a:t>Медико-социальная помощь </a:t>
            </a:r>
            <a:r>
              <a:rPr lang="ru-RU" sz="800" dirty="0">
                <a:latin typeface="Arial Narrow" panose="020B0606020202030204" pitchFamily="34" charset="0"/>
                <a:cs typeface="Times New Roman" panose="02020603050405020304" pitchFamily="18" charset="0"/>
              </a:rPr>
              <a:t>2</a:t>
            </a:r>
          </a:p>
          <a:p>
            <a:pPr lvl="1" fontAlgn="base"/>
            <a:r>
              <a:rPr lang="ru-RU" sz="800" u="sng" dirty="0">
                <a:latin typeface="Arial Narrow" panose="020B0606020202030204" pitchFamily="34" charset="0"/>
                <a:cs typeface="Times New Roman" panose="02020603050405020304" pitchFamily="18" charset="0"/>
                <a:hlinkClick r:id="rId36"/>
              </a:rPr>
              <a:t>Медико-социальная экспертиза </a:t>
            </a:r>
            <a:r>
              <a:rPr lang="ru-RU" sz="800" dirty="0">
                <a:latin typeface="Arial Narrow" panose="020B0606020202030204" pitchFamily="34" charset="0"/>
                <a:cs typeface="Times New Roman" panose="02020603050405020304" pitchFamily="18" charset="0"/>
              </a:rPr>
              <a:t>1</a:t>
            </a:r>
          </a:p>
          <a:p>
            <a:pPr lvl="1" fontAlgn="base"/>
            <a:r>
              <a:rPr lang="ru-RU" sz="800" u="sng" dirty="0">
                <a:latin typeface="Arial Narrow" panose="020B0606020202030204" pitchFamily="34" charset="0"/>
                <a:cs typeface="Times New Roman" panose="02020603050405020304" pitchFamily="18" charset="0"/>
                <a:hlinkClick r:id="rId37"/>
              </a:rPr>
              <a:t>Медицинская биофизика </a:t>
            </a:r>
            <a:r>
              <a:rPr lang="ru-RU" sz="800" dirty="0">
                <a:latin typeface="Arial Narrow" panose="020B0606020202030204" pitchFamily="34" charset="0"/>
                <a:cs typeface="Times New Roman" panose="02020603050405020304" pitchFamily="18" charset="0"/>
              </a:rPr>
              <a:t>1</a:t>
            </a:r>
          </a:p>
          <a:p>
            <a:pPr lvl="1" fontAlgn="base"/>
            <a:r>
              <a:rPr lang="ru-RU" sz="800" u="sng" dirty="0">
                <a:latin typeface="Arial Narrow" panose="020B0606020202030204" pitchFamily="34" charset="0"/>
                <a:cs typeface="Times New Roman" panose="02020603050405020304" pitchFamily="18" charset="0"/>
                <a:hlinkClick r:id="rId38"/>
              </a:rPr>
              <a:t>Медицинская биохимия </a:t>
            </a:r>
            <a:r>
              <a:rPr lang="ru-RU" sz="800" dirty="0">
                <a:latin typeface="Arial Narrow" panose="020B0606020202030204" pitchFamily="34" charset="0"/>
                <a:cs typeface="Times New Roman" panose="02020603050405020304" pitchFamily="18" charset="0"/>
              </a:rPr>
              <a:t>1</a:t>
            </a:r>
          </a:p>
          <a:p>
            <a:pPr lvl="1" fontAlgn="base"/>
            <a:r>
              <a:rPr lang="ru-RU" sz="800" u="sng" dirty="0">
                <a:latin typeface="Arial Narrow" panose="020B0606020202030204" pitchFamily="34" charset="0"/>
                <a:cs typeface="Times New Roman" panose="02020603050405020304" pitchFamily="18" charset="0"/>
                <a:hlinkClick r:id="rId39"/>
              </a:rPr>
              <a:t>Медицинская микробиология </a:t>
            </a:r>
            <a:r>
              <a:rPr lang="ru-RU" sz="800" dirty="0">
                <a:latin typeface="Arial Narrow" panose="020B0606020202030204" pitchFamily="34" charset="0"/>
                <a:cs typeface="Times New Roman" panose="02020603050405020304" pitchFamily="18" charset="0"/>
              </a:rPr>
              <a:t>1</a:t>
            </a:r>
          </a:p>
          <a:p>
            <a:r>
              <a:rPr lang="ru-RU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3559163" y="771636"/>
            <a:ext cx="3454871" cy="47705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fontAlgn="base"/>
            <a:r>
              <a:rPr lang="ru-RU" sz="800" u="sng" dirty="0">
                <a:latin typeface="Arial Narrow" panose="020B0606020202030204" pitchFamily="34" charset="0"/>
                <a:cs typeface="Times New Roman" panose="02020603050405020304" pitchFamily="18" charset="0"/>
                <a:hlinkClick r:id="rId40"/>
              </a:rPr>
              <a:t>Наркология </a:t>
            </a:r>
            <a:r>
              <a:rPr lang="ru-RU" sz="800" dirty="0">
                <a:latin typeface="Arial Narrow" panose="020B0606020202030204" pitchFamily="34" charset="0"/>
                <a:cs typeface="Times New Roman" panose="02020603050405020304" pitchFamily="18" charset="0"/>
              </a:rPr>
              <a:t>4</a:t>
            </a:r>
          </a:p>
          <a:p>
            <a:pPr lvl="1" fontAlgn="base"/>
            <a:r>
              <a:rPr lang="ru-RU" sz="800" u="sng" dirty="0">
                <a:latin typeface="Arial Narrow" panose="020B0606020202030204" pitchFamily="34" charset="0"/>
                <a:cs typeface="Times New Roman" panose="02020603050405020304" pitchFamily="18" charset="0"/>
                <a:hlinkClick r:id="rId41"/>
              </a:rPr>
              <a:t>Неврология </a:t>
            </a:r>
            <a:r>
              <a:rPr lang="ru-RU" sz="800" dirty="0">
                <a:latin typeface="Arial Narrow" panose="020B0606020202030204" pitchFamily="34" charset="0"/>
                <a:cs typeface="Times New Roman" panose="02020603050405020304" pitchFamily="18" charset="0"/>
              </a:rPr>
              <a:t>11</a:t>
            </a:r>
          </a:p>
          <a:p>
            <a:pPr lvl="1" fontAlgn="base"/>
            <a:r>
              <a:rPr lang="ru-RU" sz="800" u="sng" dirty="0">
                <a:latin typeface="Arial Narrow" panose="020B0606020202030204" pitchFamily="34" charset="0"/>
                <a:cs typeface="Times New Roman" panose="02020603050405020304" pitchFamily="18" charset="0"/>
                <a:hlinkClick r:id="rId42"/>
              </a:rPr>
              <a:t>нейрохирургия </a:t>
            </a:r>
            <a:r>
              <a:rPr lang="ru-RU" sz="800" dirty="0">
                <a:latin typeface="Arial Narrow" panose="020B0606020202030204" pitchFamily="34" charset="0"/>
                <a:cs typeface="Times New Roman" panose="02020603050405020304" pitchFamily="18" charset="0"/>
              </a:rPr>
              <a:t>1</a:t>
            </a:r>
          </a:p>
          <a:p>
            <a:pPr lvl="1" fontAlgn="base"/>
            <a:r>
              <a:rPr lang="ru-RU" sz="800" u="sng" dirty="0">
                <a:latin typeface="Arial Narrow" panose="020B0606020202030204" pitchFamily="34" charset="0"/>
                <a:cs typeface="Times New Roman" panose="02020603050405020304" pitchFamily="18" charset="0"/>
                <a:hlinkClick r:id="rId43"/>
              </a:rPr>
              <a:t>неонатология </a:t>
            </a:r>
            <a:r>
              <a:rPr lang="ru-RU" sz="800" dirty="0">
                <a:latin typeface="Arial Narrow" panose="020B0606020202030204" pitchFamily="34" charset="0"/>
                <a:cs typeface="Times New Roman" panose="02020603050405020304" pitchFamily="18" charset="0"/>
              </a:rPr>
              <a:t>2</a:t>
            </a:r>
          </a:p>
          <a:p>
            <a:pPr lvl="1" fontAlgn="base"/>
            <a:r>
              <a:rPr lang="ru-RU" sz="800" u="sng" dirty="0">
                <a:latin typeface="Arial Narrow" panose="020B0606020202030204" pitchFamily="34" charset="0"/>
                <a:cs typeface="Times New Roman" panose="02020603050405020304" pitchFamily="18" charset="0"/>
                <a:hlinkClick r:id="rId44"/>
              </a:rPr>
              <a:t>Нефрология </a:t>
            </a:r>
            <a:r>
              <a:rPr lang="ru-RU" sz="800" dirty="0">
                <a:latin typeface="Arial Narrow" panose="020B0606020202030204" pitchFamily="34" charset="0"/>
                <a:cs typeface="Times New Roman" panose="02020603050405020304" pitchFamily="18" charset="0"/>
              </a:rPr>
              <a:t>1</a:t>
            </a:r>
          </a:p>
          <a:p>
            <a:pPr lvl="1" fontAlgn="base"/>
            <a:r>
              <a:rPr lang="ru-RU" sz="800" u="sng" dirty="0">
                <a:latin typeface="Arial Narrow" panose="020B0606020202030204" pitchFamily="34" charset="0"/>
                <a:cs typeface="Times New Roman" panose="02020603050405020304" pitchFamily="18" charset="0"/>
                <a:hlinkClick r:id="rId45"/>
              </a:rPr>
              <a:t>Общая врачебная практика (семейная медицина) </a:t>
            </a:r>
            <a:r>
              <a:rPr lang="ru-RU" sz="800" dirty="0">
                <a:latin typeface="Arial Narrow" panose="020B0606020202030204" pitchFamily="34" charset="0"/>
                <a:cs typeface="Times New Roman" panose="02020603050405020304" pitchFamily="18" charset="0"/>
              </a:rPr>
              <a:t>33</a:t>
            </a:r>
          </a:p>
          <a:p>
            <a:pPr lvl="1" fontAlgn="base"/>
            <a:r>
              <a:rPr lang="ru-RU" sz="800" u="sng" dirty="0">
                <a:latin typeface="Arial Narrow" panose="020B0606020202030204" pitchFamily="34" charset="0"/>
                <a:cs typeface="Times New Roman" panose="02020603050405020304" pitchFamily="18" charset="0"/>
                <a:hlinkClick r:id="rId46"/>
              </a:rPr>
              <a:t>Общая гигиена </a:t>
            </a:r>
            <a:r>
              <a:rPr lang="ru-RU" sz="800" dirty="0">
                <a:latin typeface="Arial Narrow" panose="020B0606020202030204" pitchFamily="34" charset="0"/>
                <a:cs typeface="Times New Roman" panose="02020603050405020304" pitchFamily="18" charset="0"/>
              </a:rPr>
              <a:t>2</a:t>
            </a:r>
          </a:p>
          <a:p>
            <a:pPr lvl="1" fontAlgn="base"/>
            <a:r>
              <a:rPr lang="ru-RU" sz="800" u="sng" dirty="0">
                <a:latin typeface="Arial Narrow" panose="020B0606020202030204" pitchFamily="34" charset="0"/>
                <a:cs typeface="Times New Roman" panose="02020603050405020304" pitchFamily="18" charset="0"/>
                <a:hlinkClick r:id="rId47"/>
              </a:rPr>
              <a:t>Общая практика </a:t>
            </a:r>
            <a:r>
              <a:rPr lang="ru-RU" sz="800" dirty="0">
                <a:latin typeface="Arial Narrow" panose="020B0606020202030204" pitchFamily="34" charset="0"/>
                <a:cs typeface="Times New Roman" panose="02020603050405020304" pitchFamily="18" charset="0"/>
              </a:rPr>
              <a:t>4</a:t>
            </a:r>
          </a:p>
          <a:p>
            <a:pPr lvl="1" fontAlgn="base"/>
            <a:r>
              <a:rPr lang="ru-RU" sz="800" u="sng" dirty="0">
                <a:latin typeface="Arial Narrow" panose="020B0606020202030204" pitchFamily="34" charset="0"/>
                <a:cs typeface="Times New Roman" panose="02020603050405020304" pitchFamily="18" charset="0"/>
                <a:hlinkClick r:id="rId48"/>
              </a:rPr>
              <a:t>Онкология </a:t>
            </a:r>
            <a:r>
              <a:rPr lang="ru-RU" sz="800" dirty="0">
                <a:latin typeface="Arial Narrow" panose="020B0606020202030204" pitchFamily="34" charset="0"/>
                <a:cs typeface="Times New Roman" panose="02020603050405020304" pitchFamily="18" charset="0"/>
              </a:rPr>
              <a:t>7</a:t>
            </a:r>
          </a:p>
          <a:p>
            <a:pPr lvl="1" fontAlgn="base"/>
            <a:r>
              <a:rPr lang="ru-RU" sz="800" u="sng" dirty="0">
                <a:latin typeface="Arial Narrow" panose="020B0606020202030204" pitchFamily="34" charset="0"/>
                <a:cs typeface="Times New Roman" panose="02020603050405020304" pitchFamily="18" charset="0"/>
                <a:hlinkClick r:id="rId49"/>
              </a:rPr>
              <a:t>операционное дело </a:t>
            </a:r>
            <a:r>
              <a:rPr lang="ru-RU" sz="800" dirty="0">
                <a:latin typeface="Arial Narrow" panose="020B0606020202030204" pitchFamily="34" charset="0"/>
                <a:cs typeface="Times New Roman" panose="02020603050405020304" pitchFamily="18" charset="0"/>
              </a:rPr>
              <a:t>1</a:t>
            </a:r>
          </a:p>
          <a:p>
            <a:pPr lvl="1" fontAlgn="base"/>
            <a:r>
              <a:rPr lang="ru-RU" sz="800" u="sng" dirty="0">
                <a:latin typeface="Arial Narrow" panose="020B0606020202030204" pitchFamily="34" charset="0"/>
                <a:cs typeface="Times New Roman" panose="02020603050405020304" pitchFamily="18" charset="0"/>
                <a:hlinkClick r:id="rId50"/>
              </a:rPr>
              <a:t>Организация здравоохранения и общественное здоровье </a:t>
            </a:r>
            <a:r>
              <a:rPr lang="ru-RU" sz="800" dirty="0">
                <a:latin typeface="Arial Narrow" panose="020B0606020202030204" pitchFamily="34" charset="0"/>
                <a:cs typeface="Times New Roman" panose="02020603050405020304" pitchFamily="18" charset="0"/>
              </a:rPr>
              <a:t>11</a:t>
            </a:r>
          </a:p>
          <a:p>
            <a:pPr lvl="1" fontAlgn="base"/>
            <a:r>
              <a:rPr lang="ru-RU" sz="800" u="sng" dirty="0">
                <a:latin typeface="Arial Narrow" panose="020B0606020202030204" pitchFamily="34" charset="0"/>
                <a:cs typeface="Times New Roman" panose="02020603050405020304" pitchFamily="18" charset="0"/>
                <a:hlinkClick r:id="rId51"/>
              </a:rPr>
              <a:t>Организация сестринского дела </a:t>
            </a:r>
            <a:r>
              <a:rPr lang="ru-RU" sz="800" dirty="0">
                <a:latin typeface="Arial Narrow" panose="020B0606020202030204" pitchFamily="34" charset="0"/>
                <a:cs typeface="Times New Roman" panose="02020603050405020304" pitchFamily="18" charset="0"/>
              </a:rPr>
              <a:t>2</a:t>
            </a:r>
          </a:p>
          <a:p>
            <a:pPr lvl="1" fontAlgn="base"/>
            <a:r>
              <a:rPr lang="ru-RU" sz="800" u="sng" dirty="0">
                <a:latin typeface="Arial Narrow" panose="020B0606020202030204" pitchFamily="34" charset="0"/>
                <a:cs typeface="Times New Roman" panose="02020603050405020304" pitchFamily="18" charset="0"/>
                <a:hlinkClick r:id="rId52"/>
              </a:rPr>
              <a:t>Ортодонтия </a:t>
            </a:r>
            <a:r>
              <a:rPr lang="ru-RU" sz="800" dirty="0">
                <a:latin typeface="Arial Narrow" panose="020B0606020202030204" pitchFamily="34" charset="0"/>
                <a:cs typeface="Times New Roman" panose="02020603050405020304" pitchFamily="18" charset="0"/>
              </a:rPr>
              <a:t>2</a:t>
            </a:r>
          </a:p>
          <a:p>
            <a:pPr lvl="1" fontAlgn="base"/>
            <a:r>
              <a:rPr lang="ru-RU" sz="800" u="sng" dirty="0">
                <a:latin typeface="Arial Narrow" panose="020B0606020202030204" pitchFamily="34" charset="0"/>
                <a:cs typeface="Times New Roman" panose="02020603050405020304" pitchFamily="18" charset="0"/>
                <a:hlinkClick r:id="rId53"/>
              </a:rPr>
              <a:t>Ортопедия </a:t>
            </a:r>
            <a:r>
              <a:rPr lang="ru-RU" sz="800" dirty="0">
                <a:latin typeface="Arial Narrow" panose="020B0606020202030204" pitchFamily="34" charset="0"/>
                <a:cs typeface="Times New Roman" panose="02020603050405020304" pitchFamily="18" charset="0"/>
              </a:rPr>
              <a:t>3</a:t>
            </a:r>
          </a:p>
          <a:p>
            <a:pPr lvl="1" fontAlgn="base"/>
            <a:r>
              <a:rPr lang="ru-RU" sz="800" u="sng" dirty="0">
                <a:latin typeface="Arial Narrow" panose="020B0606020202030204" pitchFamily="34" charset="0"/>
                <a:cs typeface="Times New Roman" panose="02020603050405020304" pitchFamily="18" charset="0"/>
                <a:hlinkClick r:id="rId54"/>
              </a:rPr>
              <a:t>Оториноларингология </a:t>
            </a:r>
            <a:r>
              <a:rPr lang="ru-RU" sz="800" dirty="0">
                <a:latin typeface="Arial Narrow" panose="020B0606020202030204" pitchFamily="34" charset="0"/>
                <a:cs typeface="Times New Roman" panose="02020603050405020304" pitchFamily="18" charset="0"/>
              </a:rPr>
              <a:t>2</a:t>
            </a:r>
          </a:p>
          <a:p>
            <a:pPr lvl="1" fontAlgn="base"/>
            <a:r>
              <a:rPr lang="ru-RU" sz="800" u="sng" dirty="0">
                <a:latin typeface="Arial Narrow" panose="020B0606020202030204" pitchFamily="34" charset="0"/>
                <a:cs typeface="Times New Roman" panose="02020603050405020304" pitchFamily="18" charset="0"/>
                <a:hlinkClick r:id="rId55"/>
              </a:rPr>
              <a:t>Офтальмология </a:t>
            </a:r>
            <a:r>
              <a:rPr lang="ru-RU" sz="800" dirty="0">
                <a:latin typeface="Arial Narrow" panose="020B0606020202030204" pitchFamily="34" charset="0"/>
                <a:cs typeface="Times New Roman" panose="02020603050405020304" pitchFamily="18" charset="0"/>
              </a:rPr>
              <a:t>3</a:t>
            </a:r>
          </a:p>
          <a:p>
            <a:pPr lvl="1" fontAlgn="base"/>
            <a:r>
              <a:rPr lang="ru-RU" sz="800" u="sng" dirty="0">
                <a:latin typeface="Arial Narrow" panose="020B0606020202030204" pitchFamily="34" charset="0"/>
                <a:cs typeface="Times New Roman" panose="02020603050405020304" pitchFamily="18" charset="0"/>
                <a:hlinkClick r:id="rId56"/>
              </a:rPr>
              <a:t>Паразитология </a:t>
            </a:r>
            <a:r>
              <a:rPr lang="ru-RU" sz="800" dirty="0">
                <a:latin typeface="Arial Narrow" panose="020B0606020202030204" pitchFamily="34" charset="0"/>
                <a:cs typeface="Times New Roman" panose="02020603050405020304" pitchFamily="18" charset="0"/>
              </a:rPr>
              <a:t>4</a:t>
            </a:r>
          </a:p>
          <a:p>
            <a:pPr lvl="1" fontAlgn="base"/>
            <a:r>
              <a:rPr lang="ru-RU" sz="800" u="sng" dirty="0">
                <a:latin typeface="Arial Narrow" panose="020B0606020202030204" pitchFamily="34" charset="0"/>
                <a:cs typeface="Times New Roman" panose="02020603050405020304" pitchFamily="18" charset="0"/>
                <a:hlinkClick r:id="rId57"/>
              </a:rPr>
              <a:t>Патологическая анатомия </a:t>
            </a:r>
            <a:r>
              <a:rPr lang="ru-RU" sz="800" dirty="0">
                <a:latin typeface="Arial Narrow" panose="020B0606020202030204" pitchFamily="34" charset="0"/>
                <a:cs typeface="Times New Roman" panose="02020603050405020304" pitchFamily="18" charset="0"/>
              </a:rPr>
              <a:t>3</a:t>
            </a:r>
          </a:p>
          <a:p>
            <a:pPr lvl="1" fontAlgn="base"/>
            <a:r>
              <a:rPr lang="ru-RU" sz="800" u="sng" dirty="0">
                <a:latin typeface="Arial Narrow" panose="020B0606020202030204" pitchFamily="34" charset="0"/>
                <a:cs typeface="Times New Roman" panose="02020603050405020304" pitchFamily="18" charset="0"/>
                <a:hlinkClick r:id="rId58"/>
              </a:rPr>
              <a:t>Педиатрия </a:t>
            </a:r>
            <a:r>
              <a:rPr lang="ru-RU" sz="800" dirty="0">
                <a:latin typeface="Arial Narrow" panose="020B0606020202030204" pitchFamily="34" charset="0"/>
                <a:cs typeface="Times New Roman" panose="02020603050405020304" pitchFamily="18" charset="0"/>
              </a:rPr>
              <a:t>22</a:t>
            </a:r>
          </a:p>
          <a:p>
            <a:pPr lvl="1" fontAlgn="base"/>
            <a:r>
              <a:rPr lang="ru-RU" sz="800" u="sng" dirty="0">
                <a:latin typeface="Arial Narrow" panose="020B0606020202030204" pitchFamily="34" charset="0"/>
                <a:cs typeface="Times New Roman" panose="02020603050405020304" pitchFamily="18" charset="0"/>
                <a:hlinkClick r:id="rId59"/>
              </a:rPr>
              <a:t>Профпатология </a:t>
            </a:r>
            <a:r>
              <a:rPr lang="ru-RU" sz="800" dirty="0">
                <a:latin typeface="Arial Narrow" panose="020B0606020202030204" pitchFamily="34" charset="0"/>
                <a:cs typeface="Times New Roman" panose="02020603050405020304" pitchFamily="18" charset="0"/>
              </a:rPr>
              <a:t>1</a:t>
            </a:r>
          </a:p>
          <a:p>
            <a:pPr lvl="1" fontAlgn="base"/>
            <a:r>
              <a:rPr lang="ru-RU" sz="800" u="sng" dirty="0">
                <a:latin typeface="Arial Narrow" panose="020B0606020202030204" pitchFamily="34" charset="0"/>
                <a:cs typeface="Times New Roman" panose="02020603050405020304" pitchFamily="18" charset="0"/>
                <a:hlinkClick r:id="rId60"/>
              </a:rPr>
              <a:t>Психиатрия </a:t>
            </a:r>
            <a:r>
              <a:rPr lang="ru-RU" sz="800" dirty="0">
                <a:latin typeface="Arial Narrow" panose="020B0606020202030204" pitchFamily="34" charset="0"/>
                <a:cs typeface="Times New Roman" panose="02020603050405020304" pitchFamily="18" charset="0"/>
              </a:rPr>
              <a:t>6</a:t>
            </a:r>
          </a:p>
          <a:p>
            <a:pPr lvl="1" fontAlgn="base"/>
            <a:r>
              <a:rPr lang="ru-RU" sz="800" u="sng" dirty="0">
                <a:latin typeface="Arial Narrow" panose="020B0606020202030204" pitchFamily="34" charset="0"/>
                <a:cs typeface="Times New Roman" panose="02020603050405020304" pitchFamily="18" charset="0"/>
                <a:hlinkClick r:id="rId61"/>
              </a:rPr>
              <a:t>Психиатрия-наркология </a:t>
            </a:r>
            <a:r>
              <a:rPr lang="ru-RU" sz="800" dirty="0">
                <a:latin typeface="Arial Narrow" panose="020B0606020202030204" pitchFamily="34" charset="0"/>
                <a:cs typeface="Times New Roman" panose="02020603050405020304" pitchFamily="18" charset="0"/>
              </a:rPr>
              <a:t>1</a:t>
            </a:r>
          </a:p>
          <a:p>
            <a:pPr lvl="1" fontAlgn="base"/>
            <a:r>
              <a:rPr lang="ru-RU" sz="800" u="sng" dirty="0">
                <a:latin typeface="Arial Narrow" panose="020B0606020202030204" pitchFamily="34" charset="0"/>
                <a:cs typeface="Times New Roman" panose="02020603050405020304" pitchFamily="18" charset="0"/>
                <a:hlinkClick r:id="rId62"/>
              </a:rPr>
              <a:t>Психотерапия </a:t>
            </a:r>
            <a:r>
              <a:rPr lang="ru-RU" sz="800" dirty="0">
                <a:latin typeface="Arial Narrow" panose="020B0606020202030204" pitchFamily="34" charset="0"/>
                <a:cs typeface="Times New Roman" panose="02020603050405020304" pitchFamily="18" charset="0"/>
              </a:rPr>
              <a:t>3</a:t>
            </a:r>
          </a:p>
          <a:p>
            <a:pPr lvl="1" fontAlgn="base"/>
            <a:r>
              <a:rPr lang="ru-RU" sz="800" u="sng" dirty="0">
                <a:latin typeface="Arial Narrow" panose="020B0606020202030204" pitchFamily="34" charset="0"/>
                <a:cs typeface="Times New Roman" panose="02020603050405020304" pitchFamily="18" charset="0"/>
                <a:hlinkClick r:id="rId63"/>
              </a:rPr>
              <a:t>Пульмонология </a:t>
            </a:r>
            <a:r>
              <a:rPr lang="ru-RU" sz="800" dirty="0">
                <a:latin typeface="Arial Narrow" panose="020B0606020202030204" pitchFamily="34" charset="0"/>
                <a:cs typeface="Times New Roman" panose="02020603050405020304" pitchFamily="18" charset="0"/>
              </a:rPr>
              <a:t>8</a:t>
            </a:r>
          </a:p>
          <a:p>
            <a:pPr lvl="1" fontAlgn="base"/>
            <a:r>
              <a:rPr lang="ru-RU" sz="800" u="sng" dirty="0">
                <a:latin typeface="Arial Narrow" panose="020B0606020202030204" pitchFamily="34" charset="0"/>
                <a:cs typeface="Times New Roman" panose="02020603050405020304" pitchFamily="18" charset="0"/>
                <a:hlinkClick r:id="rId64"/>
              </a:rPr>
              <a:t>Реабилитационное сестринское дело </a:t>
            </a:r>
            <a:r>
              <a:rPr lang="ru-RU" sz="800" dirty="0">
                <a:latin typeface="Arial Narrow" panose="020B0606020202030204" pitchFamily="34" charset="0"/>
                <a:cs typeface="Times New Roman" panose="02020603050405020304" pitchFamily="18" charset="0"/>
              </a:rPr>
              <a:t>2</a:t>
            </a:r>
          </a:p>
          <a:p>
            <a:pPr lvl="1" fontAlgn="base"/>
            <a:r>
              <a:rPr lang="ru-RU" sz="800" u="sng" dirty="0">
                <a:latin typeface="Arial Narrow" panose="020B0606020202030204" pitchFamily="34" charset="0"/>
                <a:cs typeface="Times New Roman" panose="02020603050405020304" pitchFamily="18" charset="0"/>
                <a:hlinkClick r:id="rId65"/>
              </a:rPr>
              <a:t>Реаниматология </a:t>
            </a:r>
            <a:r>
              <a:rPr lang="ru-RU" sz="800" dirty="0">
                <a:latin typeface="Arial Narrow" panose="020B0606020202030204" pitchFamily="34" charset="0"/>
                <a:cs typeface="Times New Roman" panose="02020603050405020304" pitchFamily="18" charset="0"/>
              </a:rPr>
              <a:t>9</a:t>
            </a:r>
          </a:p>
          <a:p>
            <a:pPr lvl="1" fontAlgn="base"/>
            <a:r>
              <a:rPr lang="ru-RU" sz="800" u="sng" dirty="0">
                <a:latin typeface="Arial Narrow" panose="020B0606020202030204" pitchFamily="34" charset="0"/>
                <a:cs typeface="Times New Roman" panose="02020603050405020304" pitchFamily="18" charset="0"/>
                <a:hlinkClick r:id="rId66"/>
              </a:rPr>
              <a:t>Ревматология </a:t>
            </a:r>
            <a:r>
              <a:rPr lang="ru-RU" sz="800" dirty="0">
                <a:latin typeface="Arial Narrow" panose="020B0606020202030204" pitchFamily="34" charset="0"/>
                <a:cs typeface="Times New Roman" panose="02020603050405020304" pitchFamily="18" charset="0"/>
              </a:rPr>
              <a:t>3</a:t>
            </a:r>
          </a:p>
          <a:p>
            <a:pPr lvl="1" fontAlgn="base"/>
            <a:r>
              <a:rPr lang="ru-RU" sz="800" u="sng" dirty="0">
                <a:latin typeface="Arial Narrow" panose="020B0606020202030204" pitchFamily="34" charset="0"/>
                <a:cs typeface="Times New Roman" panose="02020603050405020304" pitchFamily="18" charset="0"/>
                <a:hlinkClick r:id="rId67"/>
              </a:rPr>
              <a:t>Рентгенология </a:t>
            </a:r>
            <a:r>
              <a:rPr lang="ru-RU" sz="800" dirty="0">
                <a:latin typeface="Arial Narrow" panose="020B0606020202030204" pitchFamily="34" charset="0"/>
                <a:cs typeface="Times New Roman" panose="02020603050405020304" pitchFamily="18" charset="0"/>
              </a:rPr>
              <a:t>9</a:t>
            </a:r>
          </a:p>
          <a:p>
            <a:pPr lvl="1" fontAlgn="base"/>
            <a:r>
              <a:rPr lang="ru-RU" sz="800" u="sng" dirty="0">
                <a:latin typeface="Arial Narrow" panose="020B0606020202030204" pitchFamily="34" charset="0"/>
                <a:cs typeface="Times New Roman" panose="02020603050405020304" pitchFamily="18" charset="0"/>
                <a:hlinkClick r:id="rId68"/>
              </a:rPr>
              <a:t>Рефлексотерапия </a:t>
            </a:r>
            <a:r>
              <a:rPr lang="ru-RU" sz="800" dirty="0">
                <a:latin typeface="Arial Narrow" panose="020B0606020202030204" pitchFamily="34" charset="0"/>
                <a:cs typeface="Times New Roman" panose="02020603050405020304" pitchFamily="18" charset="0"/>
              </a:rPr>
              <a:t>1</a:t>
            </a:r>
          </a:p>
          <a:p>
            <a:pPr lvl="1" fontAlgn="base"/>
            <a:r>
              <a:rPr lang="ru-RU" sz="800" u="sng" dirty="0">
                <a:latin typeface="Arial Narrow" panose="020B0606020202030204" pitchFamily="34" charset="0"/>
                <a:cs typeface="Times New Roman" panose="02020603050405020304" pitchFamily="18" charset="0"/>
                <a:hlinkClick r:id="rId69"/>
              </a:rPr>
              <a:t>Санитарно-гигиенические лабораторные исследования </a:t>
            </a:r>
            <a:r>
              <a:rPr lang="ru-RU" sz="800" dirty="0">
                <a:latin typeface="Arial Narrow" panose="020B0606020202030204" pitchFamily="34" charset="0"/>
                <a:cs typeface="Times New Roman" panose="02020603050405020304" pitchFamily="18" charset="0"/>
              </a:rPr>
              <a:t>1</a:t>
            </a:r>
          </a:p>
          <a:p>
            <a:pPr lvl="1" fontAlgn="base"/>
            <a:r>
              <a:rPr lang="ru-RU" sz="800" u="sng" dirty="0">
                <a:latin typeface="Arial Narrow" panose="020B0606020202030204" pitchFamily="34" charset="0"/>
                <a:cs typeface="Times New Roman" panose="02020603050405020304" pitchFamily="18" charset="0"/>
                <a:hlinkClick r:id="rId70"/>
              </a:rPr>
              <a:t>Сексология </a:t>
            </a:r>
            <a:r>
              <a:rPr lang="ru-RU" sz="800" dirty="0">
                <a:latin typeface="Arial Narrow" panose="020B0606020202030204" pitchFamily="34" charset="0"/>
                <a:cs typeface="Times New Roman" panose="02020603050405020304" pitchFamily="18" charset="0"/>
              </a:rPr>
              <a:t>1</a:t>
            </a:r>
          </a:p>
          <a:p>
            <a:pPr lvl="1" fontAlgn="base"/>
            <a:r>
              <a:rPr lang="ru-RU" sz="800" u="sng" dirty="0">
                <a:latin typeface="Arial Narrow" panose="020B0606020202030204" pitchFamily="34" charset="0"/>
                <a:cs typeface="Times New Roman" panose="02020603050405020304" pitchFamily="18" charset="0"/>
                <a:hlinkClick r:id="rId71"/>
              </a:rPr>
              <a:t>Сестринское дело </a:t>
            </a:r>
            <a:r>
              <a:rPr lang="ru-RU" sz="800" dirty="0">
                <a:latin typeface="Arial Narrow" panose="020B0606020202030204" pitchFamily="34" charset="0"/>
                <a:cs typeface="Times New Roman" panose="02020603050405020304" pitchFamily="18" charset="0"/>
              </a:rPr>
              <a:t>9</a:t>
            </a:r>
          </a:p>
          <a:p>
            <a:pPr lvl="1" fontAlgn="base"/>
            <a:r>
              <a:rPr lang="ru-RU" sz="800" u="sng" dirty="0">
                <a:latin typeface="Arial Narrow" panose="020B0606020202030204" pitchFamily="34" charset="0"/>
                <a:cs typeface="Times New Roman" panose="02020603050405020304" pitchFamily="18" charset="0"/>
                <a:hlinkClick r:id="rId72"/>
              </a:rPr>
              <a:t>Сестринское дело в педиатрии </a:t>
            </a:r>
            <a:r>
              <a:rPr lang="ru-RU" sz="800" dirty="0">
                <a:latin typeface="Arial Narrow" panose="020B0606020202030204" pitchFamily="34" charset="0"/>
                <a:cs typeface="Times New Roman" panose="02020603050405020304" pitchFamily="18" charset="0"/>
              </a:rPr>
              <a:t>2</a:t>
            </a:r>
          </a:p>
          <a:p>
            <a:pPr lvl="1" fontAlgn="base"/>
            <a:r>
              <a:rPr lang="ru-RU" sz="800" u="sng" dirty="0">
                <a:latin typeface="Arial Narrow" panose="020B0606020202030204" pitchFamily="34" charset="0"/>
                <a:cs typeface="Times New Roman" panose="02020603050405020304" pitchFamily="18" charset="0"/>
                <a:hlinkClick r:id="rId73"/>
              </a:rPr>
              <a:t>Скорая и неотложная помощь </a:t>
            </a:r>
            <a:r>
              <a:rPr lang="ru-RU" sz="800" dirty="0">
                <a:latin typeface="Arial Narrow" panose="020B0606020202030204" pitchFamily="34" charset="0"/>
                <a:cs typeface="Times New Roman" panose="02020603050405020304" pitchFamily="18" charset="0"/>
              </a:rPr>
              <a:t>3</a:t>
            </a:r>
          </a:p>
          <a:p>
            <a:pPr lvl="1" fontAlgn="base"/>
            <a:r>
              <a:rPr lang="ru-RU" sz="800" u="sng" dirty="0">
                <a:latin typeface="Arial Narrow" panose="020B0606020202030204" pitchFamily="34" charset="0"/>
                <a:cs typeface="Times New Roman" panose="02020603050405020304" pitchFamily="18" charset="0"/>
                <a:hlinkClick r:id="rId74"/>
              </a:rPr>
              <a:t>социальная гигиена и организация госсанэпидслужбы </a:t>
            </a:r>
            <a:r>
              <a:rPr lang="ru-RU" sz="800" dirty="0">
                <a:latin typeface="Arial Narrow" panose="020B0606020202030204" pitchFamily="34" charset="0"/>
                <a:cs typeface="Times New Roman" panose="02020603050405020304" pitchFamily="18" charset="0"/>
              </a:rPr>
              <a:t>1</a:t>
            </a:r>
          </a:p>
          <a:p>
            <a:pPr lvl="1" fontAlgn="base"/>
            <a:r>
              <a:rPr lang="ru-RU" sz="800" u="sng" dirty="0">
                <a:latin typeface="Arial Narrow" panose="020B0606020202030204" pitchFamily="34" charset="0"/>
                <a:cs typeface="Times New Roman" panose="02020603050405020304" pitchFamily="18" charset="0"/>
                <a:hlinkClick r:id="rId75"/>
              </a:rPr>
              <a:t>Стоматология </a:t>
            </a:r>
            <a:r>
              <a:rPr lang="ru-RU" sz="800" dirty="0">
                <a:latin typeface="Arial Narrow" panose="020B0606020202030204" pitchFamily="34" charset="0"/>
                <a:cs typeface="Times New Roman" panose="02020603050405020304" pitchFamily="18" charset="0"/>
              </a:rPr>
              <a:t>10</a:t>
            </a:r>
          </a:p>
          <a:p>
            <a:pPr lvl="1" fontAlgn="base"/>
            <a:r>
              <a:rPr lang="ru-RU" sz="800" u="sng" dirty="0">
                <a:latin typeface="Arial Narrow" panose="020B0606020202030204" pitchFamily="34" charset="0"/>
                <a:cs typeface="Times New Roman" panose="02020603050405020304" pitchFamily="18" charset="0"/>
                <a:hlinkClick r:id="rId76"/>
              </a:rPr>
              <a:t>Стоматология терапевтическая </a:t>
            </a:r>
            <a:r>
              <a:rPr lang="ru-RU" sz="800" dirty="0">
                <a:latin typeface="Arial Narrow" panose="020B0606020202030204" pitchFamily="34" charset="0"/>
                <a:cs typeface="Times New Roman" panose="02020603050405020304" pitchFamily="18" charset="0"/>
              </a:rPr>
              <a:t>1</a:t>
            </a:r>
          </a:p>
          <a:p>
            <a:pPr lvl="1" fontAlgn="base"/>
            <a:r>
              <a:rPr lang="ru-RU" sz="800" u="sng" dirty="0">
                <a:latin typeface="Arial Narrow" panose="020B0606020202030204" pitchFamily="34" charset="0"/>
                <a:cs typeface="Times New Roman" panose="02020603050405020304" pitchFamily="18" charset="0"/>
                <a:hlinkClick r:id="rId77"/>
              </a:rPr>
              <a:t>Судебно-медицинская экспертиза </a:t>
            </a:r>
            <a:r>
              <a:rPr lang="ru-RU" sz="800" dirty="0" smtClean="0">
                <a:latin typeface="Arial Narrow" panose="020B0606020202030204" pitchFamily="34" charset="0"/>
                <a:cs typeface="Times New Roman" panose="02020603050405020304" pitchFamily="18" charset="0"/>
              </a:rPr>
              <a:t>2</a:t>
            </a:r>
            <a:endParaRPr lang="ru-RU" sz="800" dirty="0"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6745721" y="764704"/>
            <a:ext cx="2844316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fontAlgn="base"/>
            <a:r>
              <a:rPr lang="ru-RU" sz="800" u="sng" dirty="0">
                <a:latin typeface="Arial Narrow" panose="020B0606020202030204" pitchFamily="34" charset="0"/>
                <a:cs typeface="Times New Roman" panose="02020603050405020304" pitchFamily="18" charset="0"/>
                <a:hlinkClick r:id="rId78"/>
              </a:rPr>
              <a:t>Терапия </a:t>
            </a:r>
            <a:r>
              <a:rPr lang="ru-RU" sz="800" u="sng" dirty="0">
                <a:latin typeface="Arial Narrow" panose="020B0606020202030204" pitchFamily="34" charset="0"/>
                <a:cs typeface="Times New Roman" panose="02020603050405020304" pitchFamily="18" charset="0"/>
              </a:rPr>
              <a:t>24</a:t>
            </a:r>
          </a:p>
          <a:p>
            <a:pPr lvl="1" fontAlgn="base"/>
            <a:r>
              <a:rPr lang="ru-RU" sz="800" u="sng" dirty="0">
                <a:latin typeface="Arial Narrow" panose="020B0606020202030204" pitchFamily="34" charset="0"/>
                <a:cs typeface="Times New Roman" panose="02020603050405020304" pitchFamily="18" charset="0"/>
                <a:hlinkClick r:id="rId79"/>
              </a:rPr>
              <a:t>Токсикология </a:t>
            </a:r>
            <a:r>
              <a:rPr lang="ru-RU" sz="800" u="sng" dirty="0">
                <a:latin typeface="Arial Narrow" panose="020B0606020202030204" pitchFamily="34" charset="0"/>
                <a:cs typeface="Times New Roman" panose="02020603050405020304" pitchFamily="18" charset="0"/>
              </a:rPr>
              <a:t>1</a:t>
            </a:r>
          </a:p>
          <a:p>
            <a:pPr lvl="1" fontAlgn="base"/>
            <a:r>
              <a:rPr lang="ru-RU" sz="800" u="sng" dirty="0">
                <a:latin typeface="Arial Narrow" panose="020B0606020202030204" pitchFamily="34" charset="0"/>
                <a:cs typeface="Times New Roman" panose="02020603050405020304" pitchFamily="18" charset="0"/>
                <a:hlinkClick r:id="rId80"/>
              </a:rPr>
              <a:t>Торакальная хирургия </a:t>
            </a:r>
            <a:r>
              <a:rPr lang="ru-RU" sz="800" u="sng" dirty="0">
                <a:latin typeface="Arial Narrow" panose="020B0606020202030204" pitchFamily="34" charset="0"/>
                <a:cs typeface="Times New Roman" panose="02020603050405020304" pitchFamily="18" charset="0"/>
              </a:rPr>
              <a:t>1</a:t>
            </a:r>
          </a:p>
          <a:p>
            <a:pPr lvl="1" fontAlgn="base"/>
            <a:r>
              <a:rPr lang="ru-RU" sz="800" u="sng" dirty="0">
                <a:latin typeface="Arial Narrow" panose="020B0606020202030204" pitchFamily="34" charset="0"/>
                <a:cs typeface="Times New Roman" panose="02020603050405020304" pitchFamily="18" charset="0"/>
                <a:hlinkClick r:id="rId81"/>
              </a:rPr>
              <a:t>Травматология </a:t>
            </a:r>
            <a:r>
              <a:rPr lang="ru-RU" sz="800" u="sng" dirty="0">
                <a:latin typeface="Arial Narrow" panose="020B0606020202030204" pitchFamily="34" charset="0"/>
                <a:cs typeface="Times New Roman" panose="02020603050405020304" pitchFamily="18" charset="0"/>
              </a:rPr>
              <a:t>4</a:t>
            </a:r>
          </a:p>
          <a:p>
            <a:pPr lvl="1" fontAlgn="base"/>
            <a:r>
              <a:rPr lang="ru-RU" sz="800" u="sng" dirty="0">
                <a:latin typeface="Arial Narrow" panose="020B0606020202030204" pitchFamily="34" charset="0"/>
                <a:cs typeface="Times New Roman" panose="02020603050405020304" pitchFamily="18" charset="0"/>
                <a:hlinkClick r:id="rId82"/>
              </a:rPr>
              <a:t>Трансфузиология </a:t>
            </a:r>
            <a:r>
              <a:rPr lang="ru-RU" sz="800" u="sng" dirty="0">
                <a:latin typeface="Arial Narrow" panose="020B0606020202030204" pitchFamily="34" charset="0"/>
                <a:cs typeface="Times New Roman" panose="02020603050405020304" pitchFamily="18" charset="0"/>
              </a:rPr>
              <a:t>1</a:t>
            </a:r>
          </a:p>
          <a:p>
            <a:pPr lvl="1" fontAlgn="base"/>
            <a:r>
              <a:rPr lang="ru-RU" sz="800" u="sng" dirty="0">
                <a:latin typeface="Arial Narrow" panose="020B0606020202030204" pitchFamily="34" charset="0"/>
                <a:cs typeface="Times New Roman" panose="02020603050405020304" pitchFamily="18" charset="0"/>
                <a:hlinkClick r:id="rId83"/>
              </a:rPr>
              <a:t>ультразвуковая диагностика </a:t>
            </a:r>
            <a:r>
              <a:rPr lang="ru-RU" sz="800" u="sng" dirty="0">
                <a:latin typeface="Arial Narrow" panose="020B0606020202030204" pitchFamily="34" charset="0"/>
                <a:cs typeface="Times New Roman" panose="02020603050405020304" pitchFamily="18" charset="0"/>
              </a:rPr>
              <a:t>2</a:t>
            </a:r>
          </a:p>
          <a:p>
            <a:pPr lvl="1" fontAlgn="base"/>
            <a:r>
              <a:rPr lang="ru-RU" sz="800" u="sng" dirty="0">
                <a:latin typeface="Arial Narrow" panose="020B0606020202030204" pitchFamily="34" charset="0"/>
                <a:cs typeface="Times New Roman" panose="02020603050405020304" pitchFamily="18" charset="0"/>
                <a:hlinkClick r:id="rId84"/>
              </a:rPr>
              <a:t>Управление и экономика фармации </a:t>
            </a:r>
            <a:r>
              <a:rPr lang="ru-RU" sz="800" u="sng" dirty="0">
                <a:latin typeface="Arial Narrow" panose="020B0606020202030204" pitchFamily="34" charset="0"/>
                <a:cs typeface="Times New Roman" panose="02020603050405020304" pitchFamily="18" charset="0"/>
              </a:rPr>
              <a:t>4</a:t>
            </a:r>
          </a:p>
          <a:p>
            <a:pPr lvl="1" fontAlgn="base"/>
            <a:r>
              <a:rPr lang="ru-RU" sz="800" u="sng" dirty="0">
                <a:latin typeface="Arial Narrow" panose="020B0606020202030204" pitchFamily="34" charset="0"/>
                <a:cs typeface="Times New Roman" panose="02020603050405020304" pitchFamily="18" charset="0"/>
                <a:hlinkClick r:id="rId85"/>
              </a:rPr>
              <a:t>Управление сестринской деятельностью </a:t>
            </a:r>
            <a:r>
              <a:rPr lang="ru-RU" sz="800" u="sng" dirty="0">
                <a:latin typeface="Arial Narrow" panose="020B0606020202030204" pitchFamily="34" charset="0"/>
                <a:cs typeface="Times New Roman" panose="02020603050405020304" pitchFamily="18" charset="0"/>
              </a:rPr>
              <a:t>6</a:t>
            </a:r>
          </a:p>
          <a:p>
            <a:pPr lvl="1" fontAlgn="base"/>
            <a:r>
              <a:rPr lang="ru-RU" sz="800" u="sng" dirty="0">
                <a:latin typeface="Arial Narrow" panose="020B0606020202030204" pitchFamily="34" charset="0"/>
                <a:cs typeface="Times New Roman" panose="02020603050405020304" pitchFamily="18" charset="0"/>
                <a:hlinkClick r:id="rId86"/>
              </a:rPr>
              <a:t>Урология </a:t>
            </a:r>
            <a:r>
              <a:rPr lang="ru-RU" sz="800" u="sng" dirty="0">
                <a:latin typeface="Arial Narrow" panose="020B0606020202030204" pitchFamily="34" charset="0"/>
                <a:cs typeface="Times New Roman" panose="02020603050405020304" pitchFamily="18" charset="0"/>
              </a:rPr>
              <a:t>1</a:t>
            </a:r>
          </a:p>
          <a:p>
            <a:pPr lvl="1" fontAlgn="base"/>
            <a:r>
              <a:rPr lang="ru-RU" sz="800" u="sng" dirty="0">
                <a:latin typeface="Arial Narrow" panose="020B0606020202030204" pitchFamily="34" charset="0"/>
                <a:cs typeface="Times New Roman" panose="02020603050405020304" pitchFamily="18" charset="0"/>
                <a:hlinkClick r:id="rId87"/>
              </a:rPr>
              <a:t>Фармацевтическая технология </a:t>
            </a:r>
            <a:r>
              <a:rPr lang="ru-RU" sz="800" u="sng" dirty="0">
                <a:latin typeface="Arial Narrow" panose="020B0606020202030204" pitchFamily="34" charset="0"/>
                <a:cs typeface="Times New Roman" panose="02020603050405020304" pitchFamily="18" charset="0"/>
              </a:rPr>
              <a:t>3</a:t>
            </a:r>
          </a:p>
          <a:p>
            <a:pPr lvl="1" fontAlgn="base"/>
            <a:r>
              <a:rPr lang="ru-RU" sz="800" u="sng" dirty="0">
                <a:latin typeface="Arial Narrow" panose="020B0606020202030204" pitchFamily="34" charset="0"/>
                <a:cs typeface="Times New Roman" panose="02020603050405020304" pitchFamily="18" charset="0"/>
                <a:hlinkClick r:id="rId88"/>
              </a:rPr>
              <a:t>Фармацевтическая химия и фармакогнозия </a:t>
            </a:r>
            <a:r>
              <a:rPr lang="ru-RU" sz="800" u="sng" dirty="0">
                <a:latin typeface="Arial Narrow" panose="020B0606020202030204" pitchFamily="34" charset="0"/>
                <a:cs typeface="Times New Roman" panose="02020603050405020304" pitchFamily="18" charset="0"/>
              </a:rPr>
              <a:t>3</a:t>
            </a:r>
          </a:p>
          <a:p>
            <a:pPr lvl="1" fontAlgn="base"/>
            <a:r>
              <a:rPr lang="ru-RU" sz="800" u="sng" dirty="0">
                <a:latin typeface="Arial Narrow" panose="020B0606020202030204" pitchFamily="34" charset="0"/>
                <a:cs typeface="Times New Roman" panose="02020603050405020304" pitchFamily="18" charset="0"/>
                <a:hlinkClick r:id="rId89"/>
              </a:rPr>
              <a:t>Фармация </a:t>
            </a:r>
            <a:r>
              <a:rPr lang="ru-RU" sz="800" u="sng" dirty="0">
                <a:latin typeface="Arial Narrow" panose="020B0606020202030204" pitchFamily="34" charset="0"/>
                <a:cs typeface="Times New Roman" panose="02020603050405020304" pitchFamily="18" charset="0"/>
              </a:rPr>
              <a:t>2</a:t>
            </a:r>
          </a:p>
          <a:p>
            <a:pPr lvl="1" fontAlgn="base"/>
            <a:r>
              <a:rPr lang="ru-RU" sz="800" u="sng" dirty="0">
                <a:latin typeface="Arial Narrow" panose="020B0606020202030204" pitchFamily="34" charset="0"/>
                <a:cs typeface="Times New Roman" panose="02020603050405020304" pitchFamily="18" charset="0"/>
                <a:hlinkClick r:id="rId90"/>
              </a:rPr>
              <a:t>Физиотерапия </a:t>
            </a:r>
            <a:r>
              <a:rPr lang="ru-RU" sz="800" u="sng" dirty="0">
                <a:latin typeface="Arial Narrow" panose="020B0606020202030204" pitchFamily="34" charset="0"/>
                <a:cs typeface="Times New Roman" panose="02020603050405020304" pitchFamily="18" charset="0"/>
              </a:rPr>
              <a:t>4</a:t>
            </a:r>
          </a:p>
          <a:p>
            <a:pPr lvl="1" fontAlgn="base"/>
            <a:r>
              <a:rPr lang="ru-RU" sz="800" u="sng" dirty="0">
                <a:latin typeface="Arial Narrow" panose="020B0606020202030204" pitchFamily="34" charset="0"/>
                <a:cs typeface="Times New Roman" panose="02020603050405020304" pitchFamily="18" charset="0"/>
                <a:hlinkClick r:id="rId91"/>
              </a:rPr>
              <a:t>Физическая и реабилитационная медицина </a:t>
            </a:r>
            <a:r>
              <a:rPr lang="ru-RU" sz="800" u="sng" dirty="0">
                <a:latin typeface="Arial Narrow" panose="020B0606020202030204" pitchFamily="34" charset="0"/>
                <a:cs typeface="Times New Roman" panose="02020603050405020304" pitchFamily="18" charset="0"/>
              </a:rPr>
              <a:t>2</a:t>
            </a:r>
          </a:p>
          <a:p>
            <a:pPr lvl="1" fontAlgn="base"/>
            <a:r>
              <a:rPr lang="ru-RU" sz="800" u="sng" dirty="0">
                <a:latin typeface="Arial Narrow" panose="020B0606020202030204" pitchFamily="34" charset="0"/>
                <a:cs typeface="Times New Roman" panose="02020603050405020304" pitchFamily="18" charset="0"/>
                <a:hlinkClick r:id="rId92"/>
              </a:rPr>
              <a:t>Фтизиатрия </a:t>
            </a:r>
            <a:r>
              <a:rPr lang="ru-RU" sz="800" u="sng" dirty="0">
                <a:latin typeface="Arial Narrow" panose="020B0606020202030204" pitchFamily="34" charset="0"/>
                <a:cs typeface="Times New Roman" panose="02020603050405020304" pitchFamily="18" charset="0"/>
              </a:rPr>
              <a:t>2</a:t>
            </a:r>
          </a:p>
          <a:p>
            <a:pPr lvl="1" fontAlgn="base"/>
            <a:r>
              <a:rPr lang="ru-RU" sz="800" u="sng" dirty="0">
                <a:latin typeface="Arial Narrow" panose="020B0606020202030204" pitchFamily="34" charset="0"/>
                <a:cs typeface="Times New Roman" panose="02020603050405020304" pitchFamily="18" charset="0"/>
                <a:hlinkClick r:id="rId93"/>
              </a:rPr>
              <a:t>функциональная диагностика </a:t>
            </a:r>
            <a:r>
              <a:rPr lang="ru-RU" sz="800" u="sng" dirty="0">
                <a:latin typeface="Arial Narrow" panose="020B0606020202030204" pitchFamily="34" charset="0"/>
                <a:cs typeface="Times New Roman" panose="02020603050405020304" pitchFamily="18" charset="0"/>
              </a:rPr>
              <a:t>3</a:t>
            </a:r>
          </a:p>
          <a:p>
            <a:pPr lvl="1" fontAlgn="base"/>
            <a:r>
              <a:rPr lang="ru-RU" sz="800" u="sng" dirty="0">
                <a:latin typeface="Arial Narrow" panose="020B0606020202030204" pitchFamily="34" charset="0"/>
                <a:cs typeface="Times New Roman" panose="02020603050405020304" pitchFamily="18" charset="0"/>
                <a:hlinkClick r:id="rId94"/>
              </a:rPr>
              <a:t>Хирургия </a:t>
            </a:r>
            <a:r>
              <a:rPr lang="ru-RU" sz="800" u="sng" dirty="0">
                <a:latin typeface="Arial Narrow" panose="020B0606020202030204" pitchFamily="34" charset="0"/>
                <a:cs typeface="Times New Roman" panose="02020603050405020304" pitchFamily="18" charset="0"/>
              </a:rPr>
              <a:t>7</a:t>
            </a:r>
          </a:p>
          <a:p>
            <a:pPr lvl="1" fontAlgn="base"/>
            <a:r>
              <a:rPr lang="ru-RU" sz="800" u="sng" dirty="0">
                <a:latin typeface="Arial Narrow" panose="020B0606020202030204" pitchFamily="34" charset="0"/>
                <a:cs typeface="Times New Roman" panose="02020603050405020304" pitchFamily="18" charset="0"/>
                <a:hlinkClick r:id="rId95"/>
              </a:rPr>
              <a:t>Хирургия сердечно-сосудистая </a:t>
            </a:r>
            <a:r>
              <a:rPr lang="ru-RU" sz="800" u="sng" dirty="0">
                <a:latin typeface="Arial Narrow" panose="020B0606020202030204" pitchFamily="34" charset="0"/>
                <a:cs typeface="Times New Roman" panose="02020603050405020304" pitchFamily="18" charset="0"/>
              </a:rPr>
              <a:t>2</a:t>
            </a:r>
          </a:p>
          <a:p>
            <a:pPr lvl="1" fontAlgn="base"/>
            <a:r>
              <a:rPr lang="ru-RU" sz="800" u="sng" dirty="0">
                <a:latin typeface="Arial Narrow" panose="020B0606020202030204" pitchFamily="34" charset="0"/>
                <a:cs typeface="Times New Roman" panose="02020603050405020304" pitchFamily="18" charset="0"/>
                <a:hlinkClick r:id="rId96"/>
              </a:rPr>
              <a:t>Эндокринология </a:t>
            </a:r>
            <a:r>
              <a:rPr lang="ru-RU" sz="800" u="sng" dirty="0">
                <a:latin typeface="Arial Narrow" panose="020B0606020202030204" pitchFamily="34" charset="0"/>
                <a:cs typeface="Times New Roman" panose="02020603050405020304" pitchFamily="18" charset="0"/>
              </a:rPr>
              <a:t>7</a:t>
            </a:r>
          </a:p>
          <a:p>
            <a:pPr lvl="1" fontAlgn="base"/>
            <a:r>
              <a:rPr lang="ru-RU" sz="800" u="sng" dirty="0">
                <a:latin typeface="Arial Narrow" panose="020B0606020202030204" pitchFamily="34" charset="0"/>
                <a:cs typeface="Times New Roman" panose="02020603050405020304" pitchFamily="18" charset="0"/>
                <a:hlinkClick r:id="rId97"/>
              </a:rPr>
              <a:t>Эндоскопия </a:t>
            </a:r>
            <a:r>
              <a:rPr lang="ru-RU" sz="800" u="sng" dirty="0">
                <a:latin typeface="Arial Narrow" panose="020B0606020202030204" pitchFamily="34" charset="0"/>
                <a:cs typeface="Times New Roman" panose="02020603050405020304" pitchFamily="18" charset="0"/>
              </a:rPr>
              <a:t>2</a:t>
            </a:r>
          </a:p>
          <a:p>
            <a:pPr lvl="1" fontAlgn="base"/>
            <a:r>
              <a:rPr lang="ru-RU" sz="800" u="sng" dirty="0">
                <a:latin typeface="Arial Narrow" panose="020B0606020202030204" pitchFamily="34" charset="0"/>
                <a:cs typeface="Times New Roman" panose="02020603050405020304" pitchFamily="18" charset="0"/>
                <a:hlinkClick r:id="rId98"/>
              </a:rPr>
              <a:t>Эпидемиология </a:t>
            </a:r>
            <a:r>
              <a:rPr lang="ru-RU" sz="800" u="sng" dirty="0">
                <a:latin typeface="Arial Narrow" panose="020B0606020202030204" pitchFamily="34" charset="0"/>
                <a:cs typeface="Times New Roman" panose="02020603050405020304" pitchFamily="18" charset="0"/>
              </a:rPr>
              <a:t>7</a:t>
            </a:r>
          </a:p>
        </p:txBody>
      </p:sp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495300" y="188640"/>
            <a:ext cx="8915400" cy="333333"/>
          </a:xfr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>
            <a:noAutofit/>
          </a:bodyPr>
          <a:lstStyle/>
          <a:p>
            <a:r>
              <a:rPr lang="ru-RU" sz="2600" b="1" dirty="0" smtClean="0">
                <a:solidFill>
                  <a:schemeClr val="accent1">
                    <a:lumMod val="75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Список специальностей для подготовки медицинских работников</a:t>
            </a:r>
            <a:endParaRPr lang="ru-RU" sz="2600" b="1" dirty="0">
              <a:solidFill>
                <a:schemeClr val="accent1">
                  <a:lumMod val="75000"/>
                </a:schemeClr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7052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96970093"/>
              </p:ext>
            </p:extLst>
          </p:nvPr>
        </p:nvGraphicFramePr>
        <p:xfrm>
          <a:off x="596516" y="512676"/>
          <a:ext cx="8712968" cy="568864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09950"/>
                <a:gridCol w="5109456"/>
                <a:gridCol w="780860"/>
                <a:gridCol w="2312702"/>
              </a:tblGrid>
              <a:tr h="135444"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b="1" u="none" strike="noStrike" dirty="0">
                          <a:effectLst/>
                        </a:rPr>
                        <a:t>Номер</a:t>
                      </a:r>
                      <a:endParaRPr lang="ru-RU" sz="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388" marR="5388" marT="538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b="1" u="none" strike="noStrike" dirty="0">
                          <a:effectLst/>
                        </a:rPr>
                        <a:t>Название программы </a:t>
                      </a:r>
                      <a:endParaRPr lang="ru-RU" sz="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388" marR="5388" marT="538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b="1" u="none" strike="noStrike" dirty="0">
                          <a:effectLst/>
                        </a:rPr>
                        <a:t>Трудоемкость, ЗЕТ</a:t>
                      </a:r>
                      <a:endParaRPr lang="ru-RU" sz="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388" marR="5388" marT="538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b="1" u="none" strike="noStrike" dirty="0">
                          <a:effectLst/>
                        </a:rPr>
                        <a:t>Специальность</a:t>
                      </a:r>
                      <a:endParaRPr lang="ru-RU" sz="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388" marR="5388" marT="538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35444"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b="1" u="none" strike="noStrike">
                          <a:effectLst/>
                        </a:rPr>
                        <a:t>004597-2020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388" marR="5388" marT="538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b="1" u="none" strike="noStrike" dirty="0">
                          <a:effectLst/>
                        </a:rPr>
                        <a:t>Актуальные вопросы </a:t>
                      </a:r>
                      <a:r>
                        <a:rPr lang="ru-RU" sz="600" b="1" u="none" strike="noStrike" dirty="0" err="1">
                          <a:effectLst/>
                        </a:rPr>
                        <a:t>Lean</a:t>
                      </a:r>
                      <a:r>
                        <a:rPr lang="ru-RU" sz="600" b="1" u="none" strike="noStrike" dirty="0">
                          <a:effectLst/>
                        </a:rPr>
                        <a:t>-технологии  (Бережливое производство) в современном здравоохранении</a:t>
                      </a:r>
                      <a:endParaRPr lang="ru-RU" sz="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388" marR="5388" marT="538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b="1" u="none" strike="noStrike" dirty="0">
                          <a:effectLst/>
                        </a:rPr>
                        <a:t>36</a:t>
                      </a:r>
                      <a:endParaRPr lang="ru-RU" sz="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388" marR="5388" marT="538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b="1" u="none" strike="noStrike">
                          <a:effectLst/>
                        </a:rPr>
                        <a:t>Организация здравоохранения и общественное здоровье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388" marR="5388" marT="538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35444"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b="1" u="none" strike="noStrike">
                          <a:effectLst/>
                        </a:rPr>
                        <a:t>004078-2020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388" marR="5388" marT="538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b="1" u="none" strike="noStrike" dirty="0">
                          <a:effectLst/>
                        </a:rPr>
                        <a:t>Актуальные вопросы гематологических лабораторных исследований</a:t>
                      </a:r>
                      <a:endParaRPr lang="ru-RU" sz="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388" marR="5388" marT="538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b="1" u="none" strike="noStrike">
                          <a:effectLst/>
                        </a:rPr>
                        <a:t>36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388" marR="5388" marT="538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b="1" u="none" strike="noStrike">
                          <a:effectLst/>
                        </a:rPr>
                        <a:t>Клиническая лабораторная диагностика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388" marR="5388" marT="538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35444"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b="1" u="none" strike="noStrike">
                          <a:effectLst/>
                        </a:rPr>
                        <a:t>002627-2020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388" marR="5388" marT="538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b="1" u="none" strike="noStrike">
                          <a:effectLst/>
                        </a:rPr>
                        <a:t>Актуальные вопросы детской оториноларингологии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388" marR="5388" marT="538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b="1" u="none" strike="noStrike">
                          <a:effectLst/>
                        </a:rPr>
                        <a:t>36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388" marR="5388" marT="538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b="1" u="none" strike="noStrike">
                          <a:effectLst/>
                        </a:rPr>
                        <a:t>Оториноларингология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388" marR="5388" marT="538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35444"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b="1" u="none" strike="noStrike">
                          <a:effectLst/>
                        </a:rPr>
                        <a:t>001361-2020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388" marR="5388" marT="538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b="1" u="none" strike="noStrike">
                          <a:effectLst/>
                        </a:rPr>
                        <a:t>Актуальные вопросы детской стоматологии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388" marR="5388" marT="538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b="1" u="none" strike="noStrike">
                          <a:effectLst/>
                        </a:rPr>
                        <a:t>36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388" marR="5388" marT="538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b="1" u="none" strike="noStrike">
                          <a:effectLst/>
                        </a:rPr>
                        <a:t>Стоматология детская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388" marR="5388" marT="538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35444"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b="1" u="none" strike="noStrike">
                          <a:effectLst/>
                        </a:rPr>
                        <a:t>004194-2020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388" marR="5388" marT="538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b="1" u="none" strike="noStrike">
                          <a:effectLst/>
                        </a:rPr>
                        <a:t>Актуальные вопросы диагностики и восстановительного лечения повреждений  костей плечевого пояса и плечевого сустава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388" marR="5388" marT="538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b="1" u="none" strike="noStrike">
                          <a:effectLst/>
                        </a:rPr>
                        <a:t>36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388" marR="5388" marT="538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b="1" u="none" strike="noStrike">
                          <a:effectLst/>
                        </a:rPr>
                        <a:t>Травматология и ортопедия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388" marR="5388" marT="538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35444"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b="1" u="none" strike="noStrike">
                          <a:effectLst/>
                        </a:rPr>
                        <a:t>004575-2020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388" marR="5388" marT="538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b="1" u="none" strike="noStrike">
                          <a:effectLst/>
                        </a:rPr>
                        <a:t>Актуальные вопросы диагностики и лечения воспалительных заболеваний слюнных желез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388" marR="5388" marT="538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b="1" u="none" strike="noStrike">
                          <a:effectLst/>
                        </a:rPr>
                        <a:t>36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388" marR="5388" marT="538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b="1" u="none" strike="noStrike">
                          <a:effectLst/>
                        </a:rPr>
                        <a:t>Стоматология терапевтическая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388" marR="5388" marT="538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35444"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b="1" u="none" strike="noStrike">
                          <a:effectLst/>
                        </a:rPr>
                        <a:t>004594-2020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388" marR="5388" marT="538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b="1" u="none" strike="noStrike">
                          <a:effectLst/>
                        </a:rPr>
                        <a:t>Актуальные вопросы диагностики, лечения и профилактики  инфекций респираторного тракта у детей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388" marR="5388" marT="538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b="1" u="none" strike="noStrike">
                          <a:effectLst/>
                        </a:rPr>
                        <a:t>36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388" marR="5388" marT="538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b="1" u="none" strike="noStrike">
                          <a:effectLst/>
                        </a:rPr>
                        <a:t>Педиатрия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388" marR="5388" marT="538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35444"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b="1" u="none" strike="noStrike">
                          <a:effectLst/>
                        </a:rPr>
                        <a:t>004149-2020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388" marR="5388" marT="538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b="1" u="none" strike="noStrike">
                          <a:effectLst/>
                        </a:rPr>
                        <a:t>Актуальные вопросы диспансеризации населения в практике врача-терапевта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388" marR="5388" marT="538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b="1" u="none" strike="noStrike">
                          <a:effectLst/>
                        </a:rPr>
                        <a:t>36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388" marR="5388" marT="538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b="1" u="none" strike="noStrike">
                          <a:effectLst/>
                        </a:rPr>
                        <a:t>Терапия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388" marR="5388" marT="538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35444"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b="1" u="none" strike="noStrike">
                          <a:effectLst/>
                        </a:rPr>
                        <a:t>004027-2020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388" marR="5388" marT="538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b="1" u="none" strike="noStrike">
                          <a:effectLst/>
                        </a:rPr>
                        <a:t>Актуальные вопросы лечения и организации медицинской  помощи больным с шизофренией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388" marR="5388" marT="538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b="1" u="none" strike="noStrike">
                          <a:effectLst/>
                        </a:rPr>
                        <a:t>36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388" marR="5388" marT="538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b="1" u="none" strike="noStrike">
                          <a:effectLst/>
                        </a:rPr>
                        <a:t>Психиатрия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388" marR="5388" marT="538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70887"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b="1" u="none" strike="noStrike">
                          <a:effectLst/>
                        </a:rPr>
                        <a:t>004593-2020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388" marR="5388" marT="538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b="1" u="none" strike="noStrike">
                          <a:effectLst/>
                        </a:rPr>
                        <a:t>Актуальные вопросы наследственных нейрометаболических болезней  юношеского и взрослого возраста: лизосомные болезни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388" marR="5388" marT="538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b="1" u="none" strike="noStrike">
                          <a:effectLst/>
                        </a:rPr>
                        <a:t>36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388" marR="5388" marT="538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b="1" u="none" strike="noStrike">
                          <a:effectLst/>
                        </a:rPr>
                        <a:t>Неврология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388" marR="5388" marT="538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35444"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b="1" u="none" strike="noStrike">
                          <a:effectLst/>
                        </a:rPr>
                        <a:t>004263-2020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388" marR="5388" marT="538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b="1" u="none" strike="noStrike">
                          <a:effectLst/>
                        </a:rPr>
                        <a:t>Актуальные вопросы обезболивания и седации в детской стоматологии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388" marR="5388" marT="538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b="1" u="none" strike="noStrike">
                          <a:effectLst/>
                        </a:rPr>
                        <a:t>36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388" marR="5388" marT="538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b="1" u="none" strike="noStrike">
                          <a:effectLst/>
                        </a:rPr>
                        <a:t>Стоматология детская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388" marR="5388" marT="538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35444"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b="1" u="none" strike="noStrike">
                          <a:effectLst/>
                        </a:rPr>
                        <a:t>004584-2020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388" marR="5388" marT="538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b="1" u="none" strike="noStrike">
                          <a:effectLst/>
                        </a:rPr>
                        <a:t>Актуальные вопросы обеспечения безопасности больного  в послеоперационном периоде в абдоминальной хирургии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388" marR="5388" marT="538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b="1" u="none" strike="noStrike">
                          <a:effectLst/>
                        </a:rPr>
                        <a:t>36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388" marR="5388" marT="538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b="1" u="none" strike="noStrike">
                          <a:effectLst/>
                        </a:rPr>
                        <a:t>Хирургия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388" marR="5388" marT="538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35444"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b="1" u="none" strike="noStrike">
                          <a:effectLst/>
                        </a:rPr>
                        <a:t>003752-2020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388" marR="5388" marT="538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b="1" u="none" strike="noStrike">
                          <a:effectLst/>
                        </a:rPr>
                        <a:t>Актуальные вопросы озонотерапии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388" marR="5388" marT="538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b="1" u="none" strike="noStrike">
                          <a:effectLst/>
                        </a:rPr>
                        <a:t>36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388" marR="5388" marT="538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b="1" u="none" strike="noStrike">
                          <a:effectLst/>
                        </a:rPr>
                        <a:t>Физиотерапия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388" marR="5388" marT="538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35444"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b="1" u="none" strike="noStrike">
                          <a:effectLst/>
                        </a:rPr>
                        <a:t>004150-2020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388" marR="5388" marT="538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b="1" u="none" strike="noStrike">
                          <a:effectLst/>
                        </a:rPr>
                        <a:t>Актуальные вопросы острых состояний, связанных с патологией сердечно-сосудистой системы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388" marR="5388" marT="538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b="1" u="none" strike="noStrike">
                          <a:effectLst/>
                        </a:rPr>
                        <a:t>36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388" marR="5388" marT="538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b="1" u="none" strike="noStrike">
                          <a:effectLst/>
                        </a:rPr>
                        <a:t>Скорая медицинская помощь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388" marR="5388" marT="538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35444"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b="1" u="none" strike="noStrike">
                          <a:effectLst/>
                        </a:rPr>
                        <a:t>001304-2020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388" marR="5388" marT="538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b="1" u="none" strike="noStrike">
                          <a:effectLst/>
                        </a:rPr>
                        <a:t>Актуальные вопросы стоматологии общей практики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388" marR="5388" marT="538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b="1" u="none" strike="noStrike">
                          <a:effectLst/>
                        </a:rPr>
                        <a:t>36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388" marR="5388" marT="538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b="1" u="none" strike="noStrike">
                          <a:effectLst/>
                        </a:rPr>
                        <a:t>Стоматология общей практики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388" marR="5388" marT="538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35444"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b="1" u="none" strike="noStrike">
                          <a:effectLst/>
                        </a:rPr>
                        <a:t>004346-2020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388" marR="5388" marT="538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b="1" u="none" strike="noStrike">
                          <a:effectLst/>
                        </a:rPr>
                        <a:t>Актуальные вопросы ультразвуковой диагностики заболеваний органов пищеварительной системы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388" marR="5388" marT="538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b="1" u="none" strike="noStrike">
                          <a:effectLst/>
                        </a:rPr>
                        <a:t>36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388" marR="5388" marT="538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b="1" u="none" strike="noStrike">
                          <a:effectLst/>
                        </a:rPr>
                        <a:t>Ультразвуковая диагностика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388" marR="5388" marT="538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35444"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b="1" u="none" strike="noStrike">
                          <a:effectLst/>
                        </a:rPr>
                        <a:t>004018-2020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388" marR="5388" marT="538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b="1" u="none" strike="noStrike">
                          <a:effectLst/>
                        </a:rPr>
                        <a:t>Актуальные вопросы ЭКГ-диагностики заболеваний сердечно-сосудистой системы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388" marR="5388" marT="538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b="1" u="none" strike="noStrike">
                          <a:effectLst/>
                        </a:rPr>
                        <a:t>36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388" marR="5388" marT="538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b="1" u="none" strike="noStrike">
                          <a:effectLst/>
                        </a:rPr>
                        <a:t>Функциональная диагностика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388" marR="5388" marT="538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35444"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b="1" u="none" strike="noStrike">
                          <a:effectLst/>
                        </a:rPr>
                        <a:t>010391-2020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388" marR="5388" marT="538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b="1" u="none" strike="noStrike">
                          <a:effectLst/>
                        </a:rPr>
                        <a:t>Бронхиальная астма: особенности диагностики и лечения больных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388" marR="5388" marT="538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b="1" u="none" strike="noStrike">
                          <a:effectLst/>
                        </a:rPr>
                        <a:t>108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388" marR="5388" marT="538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b="1" u="none" strike="noStrike">
                          <a:effectLst/>
                        </a:rPr>
                        <a:t>Клиническая лабораторная диагностика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388" marR="5388" marT="538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70887"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b="1" u="none" strike="noStrike">
                          <a:effectLst/>
                        </a:rPr>
                        <a:t>006402-2020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388" marR="5388" marT="538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b="1" u="none" strike="noStrike">
                          <a:effectLst/>
                        </a:rPr>
                        <a:t>Взаимосвязь клинико-функционального состояния сердечно-сосудистой,  центральной нервной системы и показателей гипогликемии у детей подросткового возраста с сахарным диабетом 1 типа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388" marR="5388" marT="538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b="1" u="none" strike="noStrike">
                          <a:effectLst/>
                        </a:rPr>
                        <a:t>36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388" marR="5388" marT="538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b="1" u="none" strike="noStrike">
                          <a:effectLst/>
                        </a:rPr>
                        <a:t>Педиатрия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388" marR="5388" marT="538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35444"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b="1" u="none" strike="noStrike">
                          <a:effectLst/>
                        </a:rPr>
                        <a:t>002626-2020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388" marR="5388" marT="538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b="1" u="none" strike="noStrike">
                          <a:effectLst/>
                        </a:rPr>
                        <a:t>Гельминтозы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388" marR="5388" marT="538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b="1" u="none" strike="noStrike">
                          <a:effectLst/>
                        </a:rPr>
                        <a:t>36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388" marR="5388" marT="538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b="1" u="none" strike="noStrike">
                          <a:effectLst/>
                        </a:rPr>
                        <a:t>Паразитология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388" marR="5388" marT="538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35444"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b="1" u="none" strike="noStrike">
                          <a:effectLst/>
                        </a:rPr>
                        <a:t>006799-2020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388" marR="5388" marT="538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b="1" u="none" strike="noStrike">
                          <a:effectLst/>
                        </a:rPr>
                        <a:t>Гельминтозы как системный процесс (на примере аскаридоза у детей)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388" marR="5388" marT="538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b="1" u="none" strike="noStrike">
                          <a:effectLst/>
                        </a:rPr>
                        <a:t>36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388" marR="5388" marT="538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b="1" u="none" strike="noStrike">
                          <a:effectLst/>
                        </a:rPr>
                        <a:t>Паразитология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388" marR="5388" marT="538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35444"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b="1" u="none" strike="noStrike">
                          <a:effectLst/>
                        </a:rPr>
                        <a:t>008172-2020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388" marR="5388" marT="538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b="1" u="none" strike="noStrike">
                          <a:effectLst/>
                        </a:rPr>
                        <a:t>Гипертрофия миокарда у детей и подростков  на фоне дозированной физической нагрузки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388" marR="5388" marT="538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b="1" u="none" strike="noStrike">
                          <a:effectLst/>
                        </a:rPr>
                        <a:t>36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388" marR="5388" marT="538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b="1" u="none" strike="noStrike">
                          <a:effectLst/>
                        </a:rPr>
                        <a:t>Педиатрия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388" marR="5388" marT="538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35444"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b="1" u="none" strike="noStrike">
                          <a:effectLst/>
                        </a:rPr>
                        <a:t>003751-2020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388" marR="5388" marT="538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b="1" u="none" strike="noStrike">
                          <a:effectLst/>
                        </a:rPr>
                        <a:t>Глаукома: клинические особенности и лечение различных ее форм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388" marR="5388" marT="538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b="1" u="none" strike="noStrike">
                          <a:effectLst/>
                        </a:rPr>
                        <a:t>36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388" marR="5388" marT="538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b="1" u="none" strike="noStrike">
                          <a:effectLst/>
                        </a:rPr>
                        <a:t>Офтальмология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388" marR="5388" marT="538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35444"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b="1" u="none" strike="noStrike">
                          <a:effectLst/>
                        </a:rPr>
                        <a:t>001365-2020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388" marR="5388" marT="538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b="1" u="none" strike="noStrike">
                          <a:effectLst/>
                        </a:rPr>
                        <a:t>Дентальная имплантология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388" marR="5388" marT="538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b="1" u="none" strike="noStrike">
                          <a:effectLst/>
                        </a:rPr>
                        <a:t>36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388" marR="5388" marT="538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b="1" u="none" strike="noStrike">
                          <a:effectLst/>
                        </a:rPr>
                        <a:t>Стоматология хирургическая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388" marR="5388" marT="538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35444"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b="1" u="none" strike="noStrike">
                          <a:effectLst/>
                        </a:rPr>
                        <a:t>001674-2020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388" marR="5388" marT="538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b="1" u="none" strike="noStrike">
                          <a:effectLst/>
                        </a:rPr>
                        <a:t>Дерматозы шейно-лицевой области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388" marR="5388" marT="538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b="1" u="none" strike="noStrike">
                          <a:effectLst/>
                        </a:rPr>
                        <a:t>36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388" marR="5388" marT="538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b="1" u="none" strike="noStrike" dirty="0">
                          <a:effectLst/>
                        </a:rPr>
                        <a:t>Дерматовенерология</a:t>
                      </a:r>
                      <a:endParaRPr lang="ru-RU" sz="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388" marR="5388" marT="538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35444"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b="1" u="none" strike="noStrike">
                          <a:effectLst/>
                        </a:rPr>
                        <a:t>001367-2020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388" marR="5388" marT="538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b="1" u="none" strike="noStrike">
                          <a:effectLst/>
                        </a:rPr>
                        <a:t>Диабетическая ретинопатия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388" marR="5388" marT="538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b="1" u="none" strike="noStrike">
                          <a:effectLst/>
                        </a:rPr>
                        <a:t>36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388" marR="5388" marT="538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b="1" u="none" strike="noStrike">
                          <a:effectLst/>
                        </a:rPr>
                        <a:t>Офтальмология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388" marR="5388" marT="538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35444"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b="1" u="none" strike="noStrike">
                          <a:effectLst/>
                        </a:rPr>
                        <a:t>006371-2020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388" marR="5388" marT="538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b="1" u="none" strike="noStrike">
                          <a:effectLst/>
                        </a:rPr>
                        <a:t>Диагностика и лечение острой и хронической боли цервикокраниальной локализации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388" marR="5388" marT="538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b="1" u="none" strike="noStrike">
                          <a:effectLst/>
                        </a:rPr>
                        <a:t>36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388" marR="5388" marT="538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b="1" u="none" strike="noStrike">
                          <a:effectLst/>
                        </a:rPr>
                        <a:t>Неврология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388" marR="5388" marT="538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70887"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b="1" u="none" strike="noStrike">
                          <a:effectLst/>
                        </a:rPr>
                        <a:t>006502-2020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388" marR="5388" marT="538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b="1" u="none" strike="noStrike">
                          <a:effectLst/>
                        </a:rPr>
                        <a:t>Диагностика и таргетная терапия интерстициальной лимфоцитарной болезни легких у детей с первичными иммунодефицитными состояниями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388" marR="5388" marT="538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b="1" u="none" strike="noStrike">
                          <a:effectLst/>
                        </a:rPr>
                        <a:t>36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388" marR="5388" marT="538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b="1" u="none" strike="noStrike">
                          <a:effectLst/>
                        </a:rPr>
                        <a:t>Педиатрия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388" marR="5388" marT="538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70887"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b="1" u="none" strike="noStrike">
                          <a:effectLst/>
                        </a:rPr>
                        <a:t>006242-2020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388" marR="5388" marT="538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b="1" u="none" strike="noStrike" dirty="0">
                          <a:effectLst/>
                        </a:rPr>
                        <a:t>Диагностика, лечение новой </a:t>
                      </a:r>
                      <a:r>
                        <a:rPr lang="ru-RU" sz="600" b="1" u="none" strike="noStrike" dirty="0" err="1">
                          <a:effectLst/>
                        </a:rPr>
                        <a:t>коронавирусной</a:t>
                      </a:r>
                      <a:r>
                        <a:rPr lang="ru-RU" sz="600" b="1" u="none" strike="noStrike" dirty="0">
                          <a:effectLst/>
                        </a:rPr>
                        <a:t> инфекции  (COVID-19) и ее осложнений.   Профилактика распространения в лечебно-профилактических учреждениях</a:t>
                      </a:r>
                      <a:endParaRPr lang="ru-RU" sz="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388" marR="5388" marT="538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b="1" u="none" strike="noStrike">
                          <a:effectLst/>
                        </a:rPr>
                        <a:t>36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388" marR="5388" marT="538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b="1" u="none" strike="noStrike">
                          <a:effectLst/>
                        </a:rPr>
                        <a:t>Инфекционные болезни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388" marR="5388" marT="538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70887"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b="1" u="none" strike="noStrike">
                          <a:effectLst/>
                        </a:rPr>
                        <a:t>008173-2020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388" marR="5388" marT="538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b="1" u="none" strike="noStrike" dirty="0">
                          <a:effectLst/>
                        </a:rPr>
                        <a:t>Диагностика микроциркуляторных нарушений при ревматических заболеваниях  на основе </a:t>
                      </a:r>
                      <a:r>
                        <a:rPr lang="ru-RU" sz="600" b="1" u="none" strike="noStrike" dirty="0" err="1">
                          <a:effectLst/>
                        </a:rPr>
                        <a:t>вейвлет</a:t>
                      </a:r>
                      <a:r>
                        <a:rPr lang="ru-RU" sz="600" b="1" u="none" strike="noStrike" dirty="0">
                          <a:effectLst/>
                        </a:rPr>
                        <a:t>-анализа колебаний периферического кровотока</a:t>
                      </a:r>
                      <a:endParaRPr lang="ru-RU" sz="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388" marR="5388" marT="538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b="1" u="none" strike="noStrike">
                          <a:effectLst/>
                        </a:rPr>
                        <a:t>36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388" marR="5388" marT="538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b="1" u="none" strike="noStrike">
                          <a:effectLst/>
                        </a:rPr>
                        <a:t>Функциональная диагностика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388" marR="5388" marT="538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70887"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b="1" u="none" strike="noStrike">
                          <a:effectLst/>
                        </a:rPr>
                        <a:t>006629-2020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388" marR="5388" marT="538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b="1" u="none" strike="noStrike">
                          <a:effectLst/>
                        </a:rPr>
                        <a:t>Диагностика, хирургическое лечение и клинико-морфологические  факторы прогноза нейроэндокринных неоплазий поджелудочной железы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388" marR="5388" marT="538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b="1" u="none" strike="noStrike">
                          <a:effectLst/>
                        </a:rPr>
                        <a:t>36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388" marR="5388" marT="538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b="1" u="none" strike="noStrike">
                          <a:effectLst/>
                        </a:rPr>
                        <a:t>Онкология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388" marR="5388" marT="538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35444"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b="1" u="none" strike="noStrike">
                          <a:effectLst/>
                        </a:rPr>
                        <a:t>001863-2020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388" marR="5388" marT="538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b="1" u="none" strike="noStrike">
                          <a:effectLst/>
                        </a:rPr>
                        <a:t>Допплерография в акушерстве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388" marR="5388" marT="538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b="1" u="none" strike="noStrike">
                          <a:effectLst/>
                        </a:rPr>
                        <a:t>36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388" marR="5388" marT="538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b="1" u="none" strike="noStrike">
                          <a:effectLst/>
                        </a:rPr>
                        <a:t>Ультразвуковая диагностика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388" marR="5388" marT="538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35444"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b="1" u="none" strike="noStrike">
                          <a:effectLst/>
                        </a:rPr>
                        <a:t>001838-2020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388" marR="5388" marT="538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b="1" u="none" strike="noStrike">
                          <a:effectLst/>
                        </a:rPr>
                        <a:t>Избранные вопросы гастроэнтерологии в педиатрии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388" marR="5388" marT="538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b="1" u="none" strike="noStrike">
                          <a:effectLst/>
                        </a:rPr>
                        <a:t>36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388" marR="5388" marT="538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b="1" u="none" strike="noStrike">
                          <a:effectLst/>
                        </a:rPr>
                        <a:t>Педиатрия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388" marR="5388" marT="538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35444"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b="1" u="none" strike="noStrike">
                          <a:effectLst/>
                        </a:rPr>
                        <a:t>001622-2020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388" marR="5388" marT="538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b="1" u="none" strike="noStrike">
                          <a:effectLst/>
                        </a:rPr>
                        <a:t>Избранные вопросы гинекологии детского и подросткового возраста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388" marR="5388" marT="538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b="1" u="none" strike="noStrike">
                          <a:effectLst/>
                        </a:rPr>
                        <a:t>36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388" marR="5388" marT="538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b="1" u="none" strike="noStrike">
                          <a:effectLst/>
                        </a:rPr>
                        <a:t>Акушерство и гинекология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388" marR="5388" marT="538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35444"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b="1" u="none" strike="noStrike">
                          <a:effectLst/>
                        </a:rPr>
                        <a:t>001372-2020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388" marR="5388" marT="538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b="1" u="none" strike="noStrike">
                          <a:effectLst/>
                        </a:rPr>
                        <a:t>Избранные вопросы диагностики в кардиологии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388" marR="5388" marT="538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b="1" u="none" strike="noStrike">
                          <a:effectLst/>
                        </a:rPr>
                        <a:t>36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388" marR="5388" marT="538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b="1" u="none" strike="noStrike" dirty="0">
                          <a:effectLst/>
                        </a:rPr>
                        <a:t>Кардиология</a:t>
                      </a:r>
                      <a:endParaRPr lang="ru-RU" sz="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388" marR="5388" marT="538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12" name="Заголовок 1"/>
          <p:cNvSpPr>
            <a:spLocks noGrp="1"/>
          </p:cNvSpPr>
          <p:nvPr>
            <p:ph type="title"/>
          </p:nvPr>
        </p:nvSpPr>
        <p:spPr>
          <a:xfrm>
            <a:off x="495300" y="71331"/>
            <a:ext cx="8915400" cy="333333"/>
          </a:xfr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>
            <a:noAutofit/>
          </a:bodyPr>
          <a:lstStyle/>
          <a:p>
            <a:r>
              <a:rPr lang="ru-RU" sz="2600" b="1" dirty="0" smtClean="0">
                <a:solidFill>
                  <a:schemeClr val="accent1">
                    <a:lumMod val="75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Список утверждённых программ в рамках НМО</a:t>
            </a:r>
            <a:endParaRPr lang="ru-RU" sz="2600" b="1" dirty="0">
              <a:solidFill>
                <a:schemeClr val="accent1">
                  <a:lumMod val="75000"/>
                </a:schemeClr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2322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37111562"/>
              </p:ext>
            </p:extLst>
          </p:nvPr>
        </p:nvGraphicFramePr>
        <p:xfrm>
          <a:off x="492174" y="548678"/>
          <a:ext cx="8915400" cy="586865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21798"/>
                <a:gridCol w="5228165"/>
                <a:gridCol w="799002"/>
                <a:gridCol w="2366435"/>
              </a:tblGrid>
              <a:tr h="246930"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b="1" u="none" strike="noStrike" dirty="0">
                          <a:effectLst/>
                          <a:latin typeface="Arial Narrow" panose="020B0606020202030204" pitchFamily="34" charset="0"/>
                        </a:rPr>
                        <a:t>Номер</a:t>
                      </a:r>
                      <a:endParaRPr lang="ru-RU" sz="6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064" marR="5064" marT="506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b="1" u="none" strike="noStrike" dirty="0">
                          <a:effectLst/>
                          <a:latin typeface="Arial Narrow" panose="020B0606020202030204" pitchFamily="34" charset="0"/>
                        </a:rPr>
                        <a:t>Название программы </a:t>
                      </a:r>
                      <a:endParaRPr lang="ru-RU" sz="6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064" marR="5064" marT="506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b="1" u="none" strike="noStrike" dirty="0">
                          <a:effectLst/>
                          <a:latin typeface="Arial Narrow" panose="020B0606020202030204" pitchFamily="34" charset="0"/>
                        </a:rPr>
                        <a:t>Трудоемкость, ЗЕТ</a:t>
                      </a:r>
                      <a:endParaRPr lang="ru-RU" sz="6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064" marR="5064" marT="506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b="1" u="none" strike="noStrike" dirty="0">
                          <a:effectLst/>
                          <a:latin typeface="Arial Narrow" panose="020B0606020202030204" pitchFamily="34" charset="0"/>
                        </a:rPr>
                        <a:t>Специальность</a:t>
                      </a:r>
                      <a:endParaRPr lang="ru-RU" sz="6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064" marR="5064" marT="506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6326"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b="1" u="none" strike="noStrike">
                          <a:effectLst/>
                          <a:latin typeface="Arial Narrow" panose="020B0606020202030204" pitchFamily="34" charset="0"/>
                        </a:rPr>
                        <a:t>005133-2020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064" marR="5064" marT="506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b="1" u="none" strike="noStrike" dirty="0">
                          <a:effectLst/>
                          <a:latin typeface="Arial Narrow" panose="020B0606020202030204" pitchFamily="34" charset="0"/>
                        </a:rPr>
                        <a:t>Избранные вопросы </a:t>
                      </a:r>
                      <a:r>
                        <a:rPr lang="ru-RU" sz="600" b="1" u="none" strike="noStrike" dirty="0" err="1">
                          <a:effectLst/>
                          <a:latin typeface="Arial Narrow" panose="020B0606020202030204" pitchFamily="34" charset="0"/>
                        </a:rPr>
                        <a:t>нейроофтальмологии</a:t>
                      </a:r>
                      <a:endParaRPr lang="ru-RU" sz="6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064" marR="5064" marT="506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b="1" u="none" strike="noStrike" dirty="0">
                          <a:effectLst/>
                          <a:latin typeface="Arial Narrow" panose="020B0606020202030204" pitchFamily="34" charset="0"/>
                        </a:rPr>
                        <a:t>36</a:t>
                      </a:r>
                      <a:endParaRPr lang="ru-RU" sz="6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064" marR="5064" marT="506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b="1" u="none" strike="noStrike" dirty="0">
                          <a:effectLst/>
                          <a:latin typeface="Arial Narrow" panose="020B0606020202030204" pitchFamily="34" charset="0"/>
                        </a:rPr>
                        <a:t>Офтальмология</a:t>
                      </a:r>
                      <a:endParaRPr lang="ru-RU" sz="6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064" marR="5064" marT="506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7532"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b="1" u="none" strike="noStrike">
                          <a:effectLst/>
                          <a:latin typeface="Arial Narrow" panose="020B0606020202030204" pitchFamily="34" charset="0"/>
                        </a:rPr>
                        <a:t>007993-2020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064" marR="5064" marT="506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b="1" u="none" strike="noStrike" dirty="0">
                          <a:effectLst/>
                          <a:latin typeface="Arial Narrow" panose="020B0606020202030204" pitchFamily="34" charset="0"/>
                        </a:rPr>
                        <a:t>Избранные вопросы санитарной и ветеринарной микробиологии. Требования биологической безопасности при работе с ПБА III-IV групп патогенности.  Методы микробиологических исследований объектов окружающей среды  (вода, воздух, почва, пищевые продукты)</a:t>
                      </a:r>
                      <a:endParaRPr lang="ru-RU" sz="6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064" marR="5064" marT="506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b="1" u="none" strike="noStrike">
                          <a:effectLst/>
                          <a:latin typeface="Arial Narrow" panose="020B0606020202030204" pitchFamily="34" charset="0"/>
                        </a:rPr>
                        <a:t>72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064" marR="5064" marT="506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b="1" u="none" strike="noStrike" dirty="0">
                          <a:effectLst/>
                          <a:latin typeface="Arial Narrow" panose="020B0606020202030204" pitchFamily="34" charset="0"/>
                        </a:rPr>
                        <a:t>Бактериология</a:t>
                      </a:r>
                      <a:endParaRPr lang="ru-RU" sz="6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064" marR="5064" marT="506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6326"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b="1" u="none" strike="noStrike">
                          <a:effectLst/>
                          <a:latin typeface="Arial Narrow" panose="020B0606020202030204" pitchFamily="34" charset="0"/>
                        </a:rPr>
                        <a:t>003535-2020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064" marR="5064" marT="506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b="1" u="none" strike="noStrike" dirty="0">
                          <a:effectLst/>
                          <a:latin typeface="Arial Narrow" panose="020B0606020202030204" pitchFamily="34" charset="0"/>
                        </a:rPr>
                        <a:t>Избранные вопросы физиотерапии внутренних болезней</a:t>
                      </a:r>
                      <a:endParaRPr lang="ru-RU" sz="6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064" marR="5064" marT="506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b="1" u="none" strike="noStrike">
                          <a:effectLst/>
                          <a:latin typeface="Arial Narrow" panose="020B0606020202030204" pitchFamily="34" charset="0"/>
                        </a:rPr>
                        <a:t>36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064" marR="5064" marT="506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b="1" u="none" strike="noStrike" dirty="0">
                          <a:effectLst/>
                          <a:latin typeface="Arial Narrow" panose="020B0606020202030204" pitchFamily="34" charset="0"/>
                        </a:rPr>
                        <a:t>Физиотерапия</a:t>
                      </a:r>
                      <a:endParaRPr lang="ru-RU" sz="6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064" marR="5064" marT="506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6326"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b="1" u="none" strike="noStrike">
                          <a:effectLst/>
                          <a:latin typeface="Arial Narrow" panose="020B0606020202030204" pitchFamily="34" charset="0"/>
                        </a:rPr>
                        <a:t>003037-2020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064" marR="5064" marT="506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b="1" u="none" strike="noStrike" dirty="0" err="1">
                          <a:effectLst/>
                          <a:latin typeface="Arial Narrow" panose="020B0606020202030204" pitchFamily="34" charset="0"/>
                        </a:rPr>
                        <a:t>Иммуногистохимическая</a:t>
                      </a:r>
                      <a:r>
                        <a:rPr lang="ru-RU" sz="600" b="1" u="none" strike="noStrike" dirty="0">
                          <a:effectLst/>
                          <a:latin typeface="Arial Narrow" panose="020B0606020202030204" pitchFamily="34" charset="0"/>
                        </a:rPr>
                        <a:t> диагностика опухолей</a:t>
                      </a:r>
                      <a:endParaRPr lang="ru-RU" sz="6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064" marR="5064" marT="506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b="1" u="none" strike="noStrike">
                          <a:effectLst/>
                          <a:latin typeface="Arial Narrow" panose="020B0606020202030204" pitchFamily="34" charset="0"/>
                        </a:rPr>
                        <a:t>36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064" marR="5064" marT="506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b="1" u="none" strike="noStrike" dirty="0">
                          <a:effectLst/>
                          <a:latin typeface="Arial Narrow" panose="020B0606020202030204" pitchFamily="34" charset="0"/>
                        </a:rPr>
                        <a:t>Патологическая анатомия</a:t>
                      </a:r>
                      <a:endParaRPr lang="ru-RU" sz="6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064" marR="5064" marT="506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6326"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b="1" u="none" strike="noStrike">
                          <a:effectLst/>
                          <a:latin typeface="Arial Narrow" panose="020B0606020202030204" pitchFamily="34" charset="0"/>
                        </a:rPr>
                        <a:t>001676-2020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064" marR="5064" marT="506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b="1" u="none" strike="noStrike" dirty="0">
                          <a:effectLst/>
                          <a:latin typeface="Arial Narrow" panose="020B0606020202030204" pitchFamily="34" charset="0"/>
                        </a:rPr>
                        <a:t>Иммунологическая безопасность гемотрансфузий</a:t>
                      </a:r>
                      <a:endParaRPr lang="ru-RU" sz="6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064" marR="5064" marT="506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b="1" u="none" strike="noStrike">
                          <a:effectLst/>
                          <a:latin typeface="Arial Narrow" panose="020B0606020202030204" pitchFamily="34" charset="0"/>
                        </a:rPr>
                        <a:t>36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064" marR="5064" marT="506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b="1" u="none" strike="noStrike" dirty="0">
                          <a:effectLst/>
                          <a:latin typeface="Arial Narrow" panose="020B0606020202030204" pitchFamily="34" charset="0"/>
                        </a:rPr>
                        <a:t>Трансфузиология</a:t>
                      </a:r>
                      <a:endParaRPr lang="ru-RU" sz="6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064" marR="5064" marT="506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6326"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b="1" u="none" strike="noStrike">
                          <a:effectLst/>
                          <a:latin typeface="Arial Narrow" panose="020B0606020202030204" pitchFamily="34" charset="0"/>
                        </a:rPr>
                        <a:t>002168-2020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064" marR="5064" marT="506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b="1" u="none" strike="noStrike" dirty="0" err="1">
                          <a:effectLst/>
                          <a:latin typeface="Arial Narrow" panose="020B0606020202030204" pitchFamily="34" charset="0"/>
                        </a:rPr>
                        <a:t>Кардиомиопатии</a:t>
                      </a:r>
                      <a:endParaRPr lang="ru-RU" sz="6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064" marR="5064" marT="506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b="1" u="none" strike="noStrike">
                          <a:effectLst/>
                          <a:latin typeface="Arial Narrow" panose="020B0606020202030204" pitchFamily="34" charset="0"/>
                        </a:rPr>
                        <a:t>36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064" marR="5064" marT="506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b="1" u="none" strike="noStrike" dirty="0">
                          <a:effectLst/>
                          <a:latin typeface="Arial Narrow" panose="020B0606020202030204" pitchFamily="34" charset="0"/>
                        </a:rPr>
                        <a:t>Терапия</a:t>
                      </a:r>
                      <a:endParaRPr lang="ru-RU" sz="6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064" marR="5064" marT="506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6930"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b="1" u="none" strike="noStrike">
                          <a:effectLst/>
                          <a:latin typeface="Arial Narrow" panose="020B0606020202030204" pitchFamily="34" charset="0"/>
                        </a:rPr>
                        <a:t>009070-2020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064" marR="5064" marT="506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b="1" u="none" strike="noStrike" dirty="0">
                          <a:effectLst/>
                          <a:latin typeface="Arial Narrow" panose="020B0606020202030204" pitchFamily="34" charset="0"/>
                        </a:rPr>
                        <a:t>Клинико-лабораторная диагностика воспаления дыхательных путей и базисная терапия у больных бронхиальной астмой и хронической  </a:t>
                      </a:r>
                      <a:r>
                        <a:rPr lang="ru-RU" sz="600" b="1" u="none" strike="noStrike" dirty="0" err="1">
                          <a:effectLst/>
                          <a:latin typeface="Arial Narrow" panose="020B0606020202030204" pitchFamily="34" charset="0"/>
                        </a:rPr>
                        <a:t>обструктивной</a:t>
                      </a:r>
                      <a:r>
                        <a:rPr lang="ru-RU" sz="600" b="1" u="none" strike="noStrike" dirty="0">
                          <a:effectLst/>
                          <a:latin typeface="Arial Narrow" panose="020B0606020202030204" pitchFamily="34" charset="0"/>
                        </a:rPr>
                        <a:t> болезнью легких</a:t>
                      </a:r>
                      <a:endParaRPr lang="ru-RU" sz="6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064" marR="5064" marT="506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b="1" u="none" strike="noStrike">
                          <a:effectLst/>
                          <a:latin typeface="Arial Narrow" panose="020B0606020202030204" pitchFamily="34" charset="0"/>
                        </a:rPr>
                        <a:t>36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064" marR="5064" marT="506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b="1" u="none" strike="noStrike" dirty="0">
                          <a:effectLst/>
                          <a:latin typeface="Arial Narrow" panose="020B0606020202030204" pitchFamily="34" charset="0"/>
                        </a:rPr>
                        <a:t>Клиническая лабораторная диагностика</a:t>
                      </a:r>
                      <a:endParaRPr lang="ru-RU" sz="6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064" marR="5064" marT="506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6326"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b="1" u="none" strike="noStrike">
                          <a:effectLst/>
                          <a:latin typeface="Arial Narrow" panose="020B0606020202030204" pitchFamily="34" charset="0"/>
                        </a:rPr>
                        <a:t>007227-2020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064" marR="5064" marT="506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b="1" u="none" strike="noStrike" dirty="0">
                          <a:effectLst/>
                          <a:latin typeface="Arial Narrow" panose="020B0606020202030204" pitchFamily="34" charset="0"/>
                        </a:rPr>
                        <a:t>Клинико-патогенетическая характеристика стремительных родов</a:t>
                      </a:r>
                      <a:endParaRPr lang="ru-RU" sz="6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064" marR="5064" marT="506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b="1" u="none" strike="noStrike">
                          <a:effectLst/>
                          <a:latin typeface="Arial Narrow" panose="020B0606020202030204" pitchFamily="34" charset="0"/>
                        </a:rPr>
                        <a:t>36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064" marR="5064" marT="506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b="1" u="none" strike="noStrike" dirty="0">
                          <a:effectLst/>
                          <a:latin typeface="Arial Narrow" panose="020B0606020202030204" pitchFamily="34" charset="0"/>
                        </a:rPr>
                        <a:t>Акушерство и гинекология</a:t>
                      </a:r>
                      <a:endParaRPr lang="ru-RU" sz="6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064" marR="5064" marT="506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6930"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b="1" u="none" strike="noStrike">
                          <a:effectLst/>
                          <a:latin typeface="Arial Narrow" panose="020B0606020202030204" pitchFamily="34" charset="0"/>
                        </a:rPr>
                        <a:t>004596-2020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064" marR="5064" marT="506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b="1" u="none" strike="noStrike" dirty="0">
                          <a:effectLst/>
                          <a:latin typeface="Arial Narrow" panose="020B0606020202030204" pitchFamily="34" charset="0"/>
                        </a:rPr>
                        <a:t>Лечебная тактика при острой и хронической очаговой инфекции в ЛОР-органах и особенности антибактериальной терапии очаговой инфекции  в оториноларингологии</a:t>
                      </a:r>
                      <a:endParaRPr lang="ru-RU" sz="6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064" marR="5064" marT="506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b="1" u="none" strike="noStrike" dirty="0">
                          <a:effectLst/>
                          <a:latin typeface="Arial Narrow" panose="020B0606020202030204" pitchFamily="34" charset="0"/>
                        </a:rPr>
                        <a:t>36</a:t>
                      </a:r>
                      <a:endParaRPr lang="ru-RU" sz="6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064" marR="5064" marT="506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b="1" u="none" strike="noStrike" dirty="0">
                          <a:effectLst/>
                          <a:latin typeface="Arial Narrow" panose="020B0606020202030204" pitchFamily="34" charset="0"/>
                        </a:rPr>
                        <a:t>Оториноларингология</a:t>
                      </a:r>
                      <a:endParaRPr lang="ru-RU" sz="6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064" marR="5064" marT="506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6326"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b="1" u="none" strike="noStrike">
                          <a:effectLst/>
                          <a:latin typeface="Arial Narrow" panose="020B0606020202030204" pitchFamily="34" charset="0"/>
                        </a:rPr>
                        <a:t>001841-2020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064" marR="5064" marT="506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b="1" u="none" strike="noStrike">
                          <a:effectLst/>
                          <a:latin typeface="Arial Narrow" panose="020B0606020202030204" pitchFamily="34" charset="0"/>
                        </a:rPr>
                        <a:t>Лучевая диагностика легочных форм туберкулеза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064" marR="5064" marT="506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b="1" u="none" strike="noStrike" dirty="0">
                          <a:effectLst/>
                          <a:latin typeface="Arial Narrow" panose="020B0606020202030204" pitchFamily="34" charset="0"/>
                        </a:rPr>
                        <a:t>36</a:t>
                      </a:r>
                      <a:endParaRPr lang="ru-RU" sz="6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064" marR="5064" marT="506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b="1" u="none" strike="noStrike" dirty="0">
                          <a:effectLst/>
                          <a:latin typeface="Arial Narrow" panose="020B0606020202030204" pitchFamily="34" charset="0"/>
                        </a:rPr>
                        <a:t>Рентгенология</a:t>
                      </a:r>
                      <a:endParaRPr lang="ru-RU" sz="6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064" marR="5064" marT="506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6326"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b="1" u="none" strike="noStrike">
                          <a:effectLst/>
                          <a:latin typeface="Arial Narrow" panose="020B0606020202030204" pitchFamily="34" charset="0"/>
                        </a:rPr>
                        <a:t>007987-2020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064" marR="5064" marT="506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b="1" u="none" strike="noStrike" dirty="0">
                          <a:effectLst/>
                          <a:latin typeface="Arial Narrow" panose="020B0606020202030204" pitchFamily="34" charset="0"/>
                        </a:rPr>
                        <a:t>Магнитно-резонансная томография в комплексной лучевой диагностике сарком мягких тканей и туловища у детей</a:t>
                      </a:r>
                      <a:endParaRPr lang="ru-RU" sz="6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064" marR="5064" marT="506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b="1" u="none" strike="noStrike">
                          <a:effectLst/>
                          <a:latin typeface="Arial Narrow" panose="020B0606020202030204" pitchFamily="34" charset="0"/>
                        </a:rPr>
                        <a:t>72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064" marR="5064" marT="506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b="1" u="none" strike="noStrike" dirty="0">
                          <a:effectLst/>
                          <a:latin typeface="Arial Narrow" panose="020B0606020202030204" pitchFamily="34" charset="0"/>
                        </a:rPr>
                        <a:t>Рентгенология</a:t>
                      </a:r>
                      <a:endParaRPr lang="ru-RU" sz="6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064" marR="5064" marT="506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6326"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b="1" u="none" strike="noStrike">
                          <a:effectLst/>
                          <a:latin typeface="Arial Narrow" panose="020B0606020202030204" pitchFamily="34" charset="0"/>
                        </a:rPr>
                        <a:t>010340-2020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064" marR="5064" marT="506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b="1" u="none" strike="noStrike">
                          <a:effectLst/>
                          <a:latin typeface="Arial Narrow" panose="020B0606020202030204" pitchFamily="34" charset="0"/>
                        </a:rPr>
                        <a:t>Методы анализа антиретровирусных лекарственных средств (на примере абавакира, ламивудина, зидовудина)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064" marR="5064" marT="506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b="1" u="none" strike="noStrike" dirty="0">
                          <a:effectLst/>
                          <a:latin typeface="Arial Narrow" panose="020B0606020202030204" pitchFamily="34" charset="0"/>
                        </a:rPr>
                        <a:t>36</a:t>
                      </a:r>
                      <a:endParaRPr lang="ru-RU" sz="6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064" marR="5064" marT="506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b="1" u="none" strike="noStrike" dirty="0">
                          <a:effectLst/>
                          <a:latin typeface="Arial Narrow" panose="020B0606020202030204" pitchFamily="34" charset="0"/>
                        </a:rPr>
                        <a:t>Фармацевтическая химия и фармакогнозия</a:t>
                      </a:r>
                      <a:endParaRPr lang="ru-RU" sz="6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064" marR="5064" marT="506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6326"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b="1" u="none" strike="noStrike">
                          <a:effectLst/>
                          <a:latin typeface="Arial Narrow" panose="020B0606020202030204" pitchFamily="34" charset="0"/>
                        </a:rPr>
                        <a:t>002769-2020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064" marR="5064" marT="506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b="1" u="none" strike="noStrike">
                          <a:effectLst/>
                          <a:latin typeface="Arial Narrow" panose="020B0606020202030204" pitchFamily="34" charset="0"/>
                        </a:rPr>
                        <a:t>Микробиология сальмонеллезов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064" marR="5064" marT="506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b="1" u="none" strike="noStrike">
                          <a:effectLst/>
                          <a:latin typeface="Arial Narrow" panose="020B0606020202030204" pitchFamily="34" charset="0"/>
                        </a:rPr>
                        <a:t>144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064" marR="5064" marT="506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b="1" u="none" strike="noStrike" dirty="0">
                          <a:effectLst/>
                          <a:latin typeface="Arial Narrow" panose="020B0606020202030204" pitchFamily="34" charset="0"/>
                        </a:rPr>
                        <a:t>Бактериология</a:t>
                      </a:r>
                      <a:endParaRPr lang="ru-RU" sz="6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064" marR="5064" marT="506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6930"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b="1" u="none" strike="noStrike">
                          <a:effectLst/>
                          <a:latin typeface="Arial Narrow" panose="020B0606020202030204" pitchFamily="34" charset="0"/>
                        </a:rPr>
                        <a:t>007095-2020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064" marR="5064" marT="506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b="1" u="none" strike="noStrike" dirty="0">
                          <a:effectLst/>
                          <a:latin typeface="Arial Narrow" panose="020B0606020202030204" pitchFamily="34" charset="0"/>
                        </a:rPr>
                        <a:t>Молекулярно-генетические факторы и персонифицированный подход к лечению  генитального </a:t>
                      </a:r>
                      <a:r>
                        <a:rPr lang="ru-RU" sz="600" b="1" u="none" strike="noStrike" dirty="0" err="1">
                          <a:effectLst/>
                          <a:latin typeface="Arial Narrow" panose="020B0606020202030204" pitchFamily="34" charset="0"/>
                        </a:rPr>
                        <a:t>эндометриоза</a:t>
                      </a:r>
                      <a:r>
                        <a:rPr lang="ru-RU" sz="600" b="1" u="none" strike="noStrike" dirty="0">
                          <a:effectLst/>
                          <a:latin typeface="Arial Narrow" panose="020B0606020202030204" pitchFamily="34" charset="0"/>
                        </a:rPr>
                        <a:t> у женщин репродуктивного возраста</a:t>
                      </a:r>
                      <a:endParaRPr lang="ru-RU" sz="6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064" marR="5064" marT="506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b="1" u="none" strike="noStrike">
                          <a:effectLst/>
                          <a:latin typeface="Arial Narrow" panose="020B0606020202030204" pitchFamily="34" charset="0"/>
                        </a:rPr>
                        <a:t>36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064" marR="5064" marT="506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b="1" u="none" strike="noStrike" dirty="0">
                          <a:effectLst/>
                          <a:latin typeface="Arial Narrow" panose="020B0606020202030204" pitchFamily="34" charset="0"/>
                        </a:rPr>
                        <a:t>Акушерство и гинекология</a:t>
                      </a:r>
                      <a:endParaRPr lang="ru-RU" sz="6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064" marR="5064" marT="506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6326"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b="1" u="none" strike="noStrike">
                          <a:effectLst/>
                          <a:latin typeface="Arial Narrow" panose="020B0606020202030204" pitchFamily="34" charset="0"/>
                        </a:rPr>
                        <a:t>001864-2020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064" marR="5064" marT="506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b="1" u="none" strike="noStrike" dirty="0">
                          <a:effectLst/>
                          <a:latin typeface="Arial Narrow" panose="020B0606020202030204" pitchFamily="34" charset="0"/>
                        </a:rPr>
                        <a:t>Мониторинг в анестезиологии и реаниматологии</a:t>
                      </a:r>
                      <a:endParaRPr lang="ru-RU" sz="6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064" marR="5064" marT="506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b="1" u="none" strike="noStrike">
                          <a:effectLst/>
                          <a:latin typeface="Arial Narrow" panose="020B0606020202030204" pitchFamily="34" charset="0"/>
                        </a:rPr>
                        <a:t>36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064" marR="5064" marT="506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b="1" u="none" strike="noStrike" dirty="0">
                          <a:effectLst/>
                          <a:latin typeface="Arial Narrow" panose="020B0606020202030204" pitchFamily="34" charset="0"/>
                        </a:rPr>
                        <a:t>Анестезиология-реаниматология</a:t>
                      </a:r>
                      <a:endParaRPr lang="ru-RU" sz="6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064" marR="5064" marT="506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6326"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b="1" u="none" strike="noStrike">
                          <a:effectLst/>
                          <a:latin typeface="Arial Narrow" panose="020B0606020202030204" pitchFamily="34" charset="0"/>
                        </a:rPr>
                        <a:t>006776-2020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064" marR="5064" marT="506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b="1" u="none" strike="noStrike" dirty="0">
                          <a:effectLst/>
                          <a:latin typeface="Arial Narrow" panose="020B0606020202030204" pitchFamily="34" charset="0"/>
                        </a:rPr>
                        <a:t>Нарушения функционального состояния почек у детей  с пероральными отравлениями химической этиологии</a:t>
                      </a:r>
                      <a:endParaRPr lang="ru-RU" sz="6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064" marR="5064" marT="506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b="1" u="none" strike="noStrike">
                          <a:effectLst/>
                          <a:latin typeface="Arial Narrow" panose="020B0606020202030204" pitchFamily="34" charset="0"/>
                        </a:rPr>
                        <a:t>36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064" marR="5064" marT="506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b="1" u="none" strike="noStrike" dirty="0">
                          <a:effectLst/>
                          <a:latin typeface="Arial Narrow" panose="020B0606020202030204" pitchFamily="34" charset="0"/>
                        </a:rPr>
                        <a:t>Педиатрия</a:t>
                      </a:r>
                      <a:endParaRPr lang="ru-RU" sz="6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064" marR="5064" marT="506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6326"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b="1" u="none" strike="noStrike">
                          <a:effectLst/>
                          <a:latin typeface="Arial Narrow" panose="020B0606020202030204" pitchFamily="34" charset="0"/>
                        </a:rPr>
                        <a:t>005683-2020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064" marR="5064" marT="506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b="1" u="none" strike="noStrike" dirty="0">
                          <a:effectLst/>
                          <a:latin typeface="Arial Narrow" panose="020B0606020202030204" pitchFamily="34" charset="0"/>
                        </a:rPr>
                        <a:t>Неврологические осложнения инфекции, вызванной коронавирусом SARS-CoV-2</a:t>
                      </a:r>
                      <a:endParaRPr lang="ru-RU" sz="6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064" marR="5064" marT="506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b="1" u="none" strike="noStrike">
                          <a:effectLst/>
                          <a:latin typeface="Arial Narrow" panose="020B0606020202030204" pitchFamily="34" charset="0"/>
                        </a:rPr>
                        <a:t>36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064" marR="5064" marT="506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b="1" u="none" strike="noStrike">
                          <a:effectLst/>
                          <a:latin typeface="Arial Narrow" panose="020B0606020202030204" pitchFamily="34" charset="0"/>
                        </a:rPr>
                        <a:t>Неврология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064" marR="5064" marT="506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6326"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b="1" u="none" strike="noStrike">
                          <a:effectLst/>
                          <a:latin typeface="Arial Narrow" panose="020B0606020202030204" pitchFamily="34" charset="0"/>
                        </a:rPr>
                        <a:t>003485-2020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064" marR="5064" marT="506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b="1" u="none" strike="noStrike">
                          <a:effectLst/>
                          <a:latin typeface="Arial Narrow" panose="020B0606020202030204" pitchFamily="34" charset="0"/>
                        </a:rPr>
                        <a:t>Неотложные состояния в неонатологии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064" marR="5064" marT="506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b="1" u="none" strike="noStrike">
                          <a:effectLst/>
                          <a:latin typeface="Arial Narrow" panose="020B0606020202030204" pitchFamily="34" charset="0"/>
                        </a:rPr>
                        <a:t>36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064" marR="5064" marT="506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b="1" u="none" strike="noStrike" dirty="0">
                          <a:effectLst/>
                          <a:latin typeface="Arial Narrow" panose="020B0606020202030204" pitchFamily="34" charset="0"/>
                        </a:rPr>
                        <a:t>Неонатология</a:t>
                      </a:r>
                      <a:endParaRPr lang="ru-RU" sz="6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064" marR="5064" marT="506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6326"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b="1" u="none" strike="noStrike">
                          <a:effectLst/>
                          <a:latin typeface="Arial Narrow" panose="020B0606020202030204" pitchFamily="34" charset="0"/>
                        </a:rPr>
                        <a:t>001423-2020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064" marR="5064" marT="506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b="1" u="none" strike="noStrike">
                          <a:effectLst/>
                          <a:latin typeface="Arial Narrow" panose="020B0606020202030204" pitchFamily="34" charset="0"/>
                        </a:rPr>
                        <a:t>Неотложные состояния в урологии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064" marR="5064" marT="506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b="1" u="none" strike="noStrike">
                          <a:effectLst/>
                          <a:latin typeface="Arial Narrow" panose="020B0606020202030204" pitchFamily="34" charset="0"/>
                        </a:rPr>
                        <a:t>36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064" marR="5064" marT="506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b="1" u="none" strike="noStrike">
                          <a:effectLst/>
                          <a:latin typeface="Arial Narrow" panose="020B0606020202030204" pitchFamily="34" charset="0"/>
                        </a:rPr>
                        <a:t>Урология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064" marR="5064" marT="506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7532"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b="1" u="none" strike="noStrike">
                          <a:effectLst/>
                          <a:latin typeface="Arial Narrow" panose="020B0606020202030204" pitchFamily="34" charset="0"/>
                        </a:rPr>
                        <a:t>009507-2020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064" marR="5064" marT="506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b="1" u="none" strike="noStrike">
                          <a:effectLst/>
                          <a:latin typeface="Arial Narrow" panose="020B0606020202030204" pitchFamily="34" charset="0"/>
                        </a:rPr>
                        <a:t>Обеспечение качества лекарственных препаратов в фармацевтических организациях, произведенных с использованием автоматизированной микрофлюидной системы (на примере азорубина, иммуноглобулина G, релиз-активных форм антител к интерферону гамма)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064" marR="5064" marT="506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b="1" u="none" strike="noStrike">
                          <a:effectLst/>
                          <a:latin typeface="Arial Narrow" panose="020B0606020202030204" pitchFamily="34" charset="0"/>
                        </a:rPr>
                        <a:t>36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064" marR="5064" marT="506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b="1" u="none" strike="noStrike" dirty="0">
                          <a:effectLst/>
                          <a:latin typeface="Arial Narrow" panose="020B0606020202030204" pitchFamily="34" charset="0"/>
                        </a:rPr>
                        <a:t>Фармацевтическая химия и фармакогнозия</a:t>
                      </a:r>
                      <a:endParaRPr lang="ru-RU" sz="6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064" marR="5064" marT="506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6326"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b="1" u="none" strike="noStrike">
                          <a:effectLst/>
                          <a:latin typeface="Arial Narrow" panose="020B0606020202030204" pitchFamily="34" charset="0"/>
                        </a:rPr>
                        <a:t>003186-2020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064" marR="5064" marT="506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b="1" u="none" strike="noStrike">
                          <a:effectLst/>
                          <a:latin typeface="Arial Narrow" panose="020B0606020202030204" pitchFamily="34" charset="0"/>
                        </a:rPr>
                        <a:t>Общая психопатология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064" marR="5064" marT="506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b="1" u="none" strike="noStrike">
                          <a:effectLst/>
                          <a:latin typeface="Arial Narrow" panose="020B0606020202030204" pitchFamily="34" charset="0"/>
                        </a:rPr>
                        <a:t>36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064" marR="5064" marT="506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b="1" u="none" strike="noStrike" dirty="0">
                          <a:effectLst/>
                          <a:latin typeface="Arial Narrow" panose="020B0606020202030204" pitchFamily="34" charset="0"/>
                        </a:rPr>
                        <a:t>Психиатрия</a:t>
                      </a:r>
                      <a:endParaRPr lang="ru-RU" sz="6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064" marR="5064" marT="506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6326"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b="1" u="none" strike="noStrike">
                          <a:effectLst/>
                          <a:latin typeface="Arial Narrow" panose="020B0606020202030204" pitchFamily="34" charset="0"/>
                        </a:rPr>
                        <a:t>003538-2020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064" marR="5064" marT="506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b="1" u="none" strike="noStrike">
                          <a:effectLst/>
                          <a:latin typeface="Arial Narrow" panose="020B0606020202030204" pitchFamily="34" charset="0"/>
                        </a:rPr>
                        <a:t>Оказание врачебной помощи лицам пожилого возраста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064" marR="5064" marT="506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b="1" u="none" strike="noStrike">
                          <a:effectLst/>
                          <a:latin typeface="Arial Narrow" panose="020B0606020202030204" pitchFamily="34" charset="0"/>
                        </a:rPr>
                        <a:t>36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064" marR="5064" marT="506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b="1" u="none" strike="noStrike">
                          <a:effectLst/>
                          <a:latin typeface="Arial Narrow" panose="020B0606020202030204" pitchFamily="34" charset="0"/>
                        </a:rPr>
                        <a:t>Гериатрия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064" marR="5064" marT="506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6930"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b="1" u="none" strike="noStrike">
                          <a:effectLst/>
                          <a:latin typeface="Arial Narrow" panose="020B0606020202030204" pitchFamily="34" charset="0"/>
                        </a:rPr>
                        <a:t>006067-2020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064" marR="5064" marT="506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b="1" u="none" strike="noStrike">
                          <a:effectLst/>
                          <a:latin typeface="Arial Narrow" panose="020B0606020202030204" pitchFamily="34" charset="0"/>
                        </a:rPr>
                        <a:t>Оптимизация респираторной поддержки с использованием многоуровневой вентиляции легких у пациентов с острым респираторным дистресс-синдромом, вызванным коронавирусной инфекцией SARS-CoV-2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064" marR="5064" marT="506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b="1" u="none" strike="noStrike">
                          <a:effectLst/>
                          <a:latin typeface="Arial Narrow" panose="020B0606020202030204" pitchFamily="34" charset="0"/>
                        </a:rPr>
                        <a:t>36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064" marR="5064" marT="506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b="1" u="none" strike="noStrike" dirty="0">
                          <a:effectLst/>
                          <a:latin typeface="Arial Narrow" panose="020B0606020202030204" pitchFamily="34" charset="0"/>
                        </a:rPr>
                        <a:t>Анестезиология-реаниматология</a:t>
                      </a:r>
                      <a:endParaRPr lang="ru-RU" sz="6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064" marR="5064" marT="506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6326"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b="1" u="none" strike="noStrike">
                          <a:effectLst/>
                          <a:latin typeface="Arial Narrow" panose="020B0606020202030204" pitchFamily="34" charset="0"/>
                        </a:rPr>
                        <a:t>003537-2020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064" marR="5064" marT="506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b="1" u="none" strike="noStrike">
                          <a:effectLst/>
                          <a:latin typeface="Arial Narrow" panose="020B0606020202030204" pitchFamily="34" charset="0"/>
                        </a:rPr>
                        <a:t>Организация  наркологической службы в Российской Федерации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064" marR="5064" marT="506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b="1" u="none" strike="noStrike">
                          <a:effectLst/>
                          <a:latin typeface="Arial Narrow" panose="020B0606020202030204" pitchFamily="34" charset="0"/>
                        </a:rPr>
                        <a:t>36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064" marR="5064" marT="506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b="1" u="none" strike="noStrike" dirty="0">
                          <a:effectLst/>
                          <a:latin typeface="Arial Narrow" panose="020B0606020202030204" pitchFamily="34" charset="0"/>
                        </a:rPr>
                        <a:t>Психиатрия-наркология</a:t>
                      </a:r>
                      <a:endParaRPr lang="ru-RU" sz="6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064" marR="5064" marT="506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6326"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b="1" u="none" strike="noStrike">
                          <a:effectLst/>
                          <a:latin typeface="Arial Narrow" panose="020B0606020202030204" pitchFamily="34" charset="0"/>
                        </a:rPr>
                        <a:t>003839-2020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064" marR="5064" marT="506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b="1" u="none" strike="noStrike">
                          <a:effectLst/>
                          <a:latin typeface="Arial Narrow" panose="020B0606020202030204" pitchFamily="34" charset="0"/>
                        </a:rPr>
                        <a:t>Основы иммунотерапии злокачественных опухолей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064" marR="5064" marT="506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b="1" u="none" strike="noStrike">
                          <a:effectLst/>
                          <a:latin typeface="Arial Narrow" panose="020B0606020202030204" pitchFamily="34" charset="0"/>
                        </a:rPr>
                        <a:t>36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064" marR="5064" marT="506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b="1" u="none" strike="noStrike" dirty="0">
                          <a:effectLst/>
                          <a:latin typeface="Arial Narrow" panose="020B0606020202030204" pitchFamily="34" charset="0"/>
                        </a:rPr>
                        <a:t>Онкология</a:t>
                      </a:r>
                      <a:endParaRPr lang="ru-RU" sz="6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064" marR="5064" marT="506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6326"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b="1" u="none" strike="noStrike">
                          <a:effectLst/>
                          <a:latin typeface="Arial Narrow" panose="020B0606020202030204" pitchFamily="34" charset="0"/>
                        </a:rPr>
                        <a:t>005262-2020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064" marR="5064" marT="506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b="1" u="none" strike="noStrike">
                          <a:effectLst/>
                          <a:latin typeface="Arial Narrow" panose="020B0606020202030204" pitchFamily="34" charset="0"/>
                        </a:rPr>
                        <a:t>Основы нейролингвистического программирования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064" marR="5064" marT="506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b="1" u="none" strike="noStrike">
                          <a:effectLst/>
                          <a:latin typeface="Arial Narrow" panose="020B0606020202030204" pitchFamily="34" charset="0"/>
                        </a:rPr>
                        <a:t>36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064" marR="5064" marT="506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b="1" u="none" strike="noStrike">
                          <a:effectLst/>
                          <a:latin typeface="Arial Narrow" panose="020B0606020202030204" pitchFamily="34" charset="0"/>
                        </a:rPr>
                        <a:t>Психотерапия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064" marR="5064" marT="506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6326"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b="1" u="none" strike="noStrike">
                          <a:effectLst/>
                          <a:latin typeface="Arial Narrow" panose="020B0606020202030204" pitchFamily="34" charset="0"/>
                        </a:rPr>
                        <a:t>004775-2020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064" marR="5064" marT="506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b="1" u="none" strike="noStrike">
                          <a:effectLst/>
                          <a:latin typeface="Arial Narrow" panose="020B0606020202030204" pitchFamily="34" charset="0"/>
                        </a:rPr>
                        <a:t>Основы рационального питания спортсменов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064" marR="5064" marT="506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b="1" u="none" strike="noStrike">
                          <a:effectLst/>
                          <a:latin typeface="Arial Narrow" panose="020B0606020202030204" pitchFamily="34" charset="0"/>
                        </a:rPr>
                        <a:t>36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064" marR="5064" marT="506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b="1" u="none" strike="noStrike" dirty="0">
                          <a:effectLst/>
                          <a:latin typeface="Arial Narrow" panose="020B0606020202030204" pitchFamily="34" charset="0"/>
                        </a:rPr>
                        <a:t>Диетология</a:t>
                      </a:r>
                      <a:endParaRPr lang="ru-RU" sz="6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064" marR="5064" marT="506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6326"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b="1" u="none" strike="noStrike">
                          <a:effectLst/>
                          <a:latin typeface="Arial Narrow" panose="020B0606020202030204" pitchFamily="34" charset="0"/>
                        </a:rPr>
                        <a:t>004335-2020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064" marR="5064" marT="506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b="1" u="none" strike="noStrike" dirty="0">
                          <a:effectLst/>
                          <a:latin typeface="Arial Narrow" panose="020B0606020202030204" pitchFamily="34" charset="0"/>
                        </a:rPr>
                        <a:t>Особенности инфекции, вызванной коронавирусом SARS-CoV-2, у лиц, страдающих сахарным диабетом 2 типа</a:t>
                      </a:r>
                      <a:endParaRPr lang="ru-RU" sz="6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064" marR="5064" marT="506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b="1" u="none" strike="noStrike">
                          <a:effectLst/>
                          <a:latin typeface="Arial Narrow" panose="020B0606020202030204" pitchFamily="34" charset="0"/>
                        </a:rPr>
                        <a:t>36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064" marR="5064" marT="506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b="1" u="none" strike="noStrike" dirty="0">
                          <a:effectLst/>
                          <a:latin typeface="Arial Narrow" panose="020B0606020202030204" pitchFamily="34" charset="0"/>
                        </a:rPr>
                        <a:t>Инфекционные болезни</a:t>
                      </a:r>
                      <a:endParaRPr lang="ru-RU" sz="6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064" marR="5064" marT="506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6930"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b="1" u="none" strike="noStrike">
                          <a:effectLst/>
                          <a:latin typeface="Arial Narrow" panose="020B0606020202030204" pitchFamily="34" charset="0"/>
                        </a:rPr>
                        <a:t>008411-2020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064" marR="5064" marT="506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b="1" u="none" strike="noStrike" dirty="0">
                          <a:effectLst/>
                          <a:latin typeface="Arial Narrow" panose="020B0606020202030204" pitchFamily="34" charset="0"/>
                        </a:rPr>
                        <a:t>Особенности лицензирования медицинской и фармацевтической деятельности</a:t>
                      </a:r>
                      <a:endParaRPr lang="ru-RU" sz="6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064" marR="5064" marT="506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b="1" u="none" strike="noStrike">
                          <a:effectLst/>
                          <a:latin typeface="Arial Narrow" panose="020B0606020202030204" pitchFamily="34" charset="0"/>
                        </a:rPr>
                        <a:t>36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064" marR="5064" marT="506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b="1" u="none" strike="noStrike" dirty="0">
                          <a:effectLst/>
                          <a:latin typeface="Arial Narrow" panose="020B0606020202030204" pitchFamily="34" charset="0"/>
                        </a:rPr>
                        <a:t>Организация здравоохранения и общественное здоровье</a:t>
                      </a:r>
                      <a:endParaRPr lang="ru-RU" sz="6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064" marR="5064" marT="506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6326"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b="1" u="none" strike="noStrike">
                          <a:effectLst/>
                          <a:latin typeface="Arial Narrow" panose="020B0606020202030204" pitchFamily="34" charset="0"/>
                        </a:rPr>
                        <a:t>007111-2020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064" marR="5064" marT="506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b="1" u="none" strike="noStrike">
                          <a:effectLst/>
                          <a:latin typeface="Arial Narrow" panose="020B0606020202030204" pitchFamily="34" charset="0"/>
                        </a:rPr>
                        <a:t>Особенности метаболизма и гемостаза при сахарном диабете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064" marR="5064" marT="506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b="1" u="none" strike="noStrike">
                          <a:effectLst/>
                          <a:latin typeface="Arial Narrow" panose="020B0606020202030204" pitchFamily="34" charset="0"/>
                        </a:rPr>
                        <a:t>36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064" marR="5064" marT="506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b="1" u="none" strike="noStrike" dirty="0">
                          <a:effectLst/>
                          <a:latin typeface="Arial Narrow" panose="020B0606020202030204" pitchFamily="34" charset="0"/>
                        </a:rPr>
                        <a:t>Клиническая лабораторная диагностика</a:t>
                      </a:r>
                      <a:endParaRPr lang="ru-RU" sz="6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064" marR="5064" marT="506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6326"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b="1" u="none" strike="noStrike">
                          <a:effectLst/>
                          <a:latin typeface="Arial Narrow" panose="020B0606020202030204" pitchFamily="34" charset="0"/>
                        </a:rPr>
                        <a:t>006401-2020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064" marR="5064" marT="506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b="1" u="none" strike="noStrike">
                          <a:effectLst/>
                          <a:latin typeface="Arial Narrow" panose="020B0606020202030204" pitchFamily="34" charset="0"/>
                        </a:rPr>
                        <a:t>Особенности течения аутоиммунного тиреоидита у детей и подростков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064" marR="5064" marT="506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b="1" u="none" strike="noStrike">
                          <a:effectLst/>
                          <a:latin typeface="Arial Narrow" panose="020B0606020202030204" pitchFamily="34" charset="0"/>
                        </a:rPr>
                        <a:t>36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064" marR="5064" marT="506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b="1" u="none" strike="noStrike" dirty="0">
                          <a:effectLst/>
                          <a:latin typeface="Arial Narrow" panose="020B0606020202030204" pitchFamily="34" charset="0"/>
                        </a:rPr>
                        <a:t>Педиатрия</a:t>
                      </a:r>
                      <a:endParaRPr lang="ru-RU" sz="6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064" marR="5064" marT="506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6930"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b="1" u="none" strike="noStrike">
                          <a:effectLst/>
                          <a:latin typeface="Arial Narrow" panose="020B0606020202030204" pitchFamily="34" charset="0"/>
                        </a:rPr>
                        <a:t>007992-2020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064" marR="5064" marT="506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b="1" u="none" strike="noStrike">
                          <a:effectLst/>
                          <a:latin typeface="Arial Narrow" panose="020B0606020202030204" pitchFamily="34" charset="0"/>
                        </a:rPr>
                        <a:t>Оценка функции структур митрального клапана с помощью  тканевой миокардиальной допплерографии  у больных с ишемической митральной регургитацией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064" marR="5064" marT="506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b="1" u="none" strike="noStrike">
                          <a:effectLst/>
                          <a:latin typeface="Arial Narrow" panose="020B0606020202030204" pitchFamily="34" charset="0"/>
                        </a:rPr>
                        <a:t>36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064" marR="5064" marT="506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b="1" u="none" strike="noStrike" dirty="0">
                          <a:effectLst/>
                          <a:latin typeface="Arial Narrow" panose="020B0606020202030204" pitchFamily="34" charset="0"/>
                        </a:rPr>
                        <a:t>Функциональная диагностика</a:t>
                      </a:r>
                      <a:endParaRPr lang="ru-RU" sz="6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064" marR="5064" marT="506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6930"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b="1" u="none" strike="noStrike" dirty="0">
                          <a:effectLst/>
                          <a:latin typeface="Arial Narrow" panose="020B0606020202030204" pitchFamily="34" charset="0"/>
                        </a:rPr>
                        <a:t>006216-2020</a:t>
                      </a:r>
                      <a:endParaRPr lang="ru-RU" sz="6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064" marR="5064" marT="506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b="1" u="none" strike="noStrike" dirty="0">
                          <a:effectLst/>
                          <a:latin typeface="Arial Narrow" panose="020B0606020202030204" pitchFamily="34" charset="0"/>
                        </a:rPr>
                        <a:t>Применение ингаляций подогреваемой кислородно-гелиевой смеси в комплексной терапии больных пневмонией, вызванной коронавирусом SARS-CoV-2</a:t>
                      </a:r>
                      <a:endParaRPr lang="ru-RU" sz="6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064" marR="5064" marT="506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b="1" u="none" strike="noStrike">
                          <a:effectLst/>
                          <a:latin typeface="Arial Narrow" panose="020B0606020202030204" pitchFamily="34" charset="0"/>
                        </a:rPr>
                        <a:t>36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064" marR="5064" marT="506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b="1" u="none" strike="noStrike" dirty="0">
                          <a:effectLst/>
                          <a:latin typeface="Arial Narrow" panose="020B0606020202030204" pitchFamily="34" charset="0"/>
                        </a:rPr>
                        <a:t>Физиотерапия</a:t>
                      </a:r>
                      <a:endParaRPr lang="ru-RU" sz="6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064" marR="5064" marT="506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6326"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b="1" u="none" strike="noStrike" dirty="0">
                          <a:effectLst/>
                          <a:latin typeface="Arial Narrow" panose="020B0606020202030204" pitchFamily="34" charset="0"/>
                        </a:rPr>
                        <a:t>009069-2020</a:t>
                      </a:r>
                      <a:endParaRPr lang="ru-RU" sz="6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064" marR="5064" marT="506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b="1" u="none" strike="noStrike" dirty="0">
                          <a:effectLst/>
                          <a:latin typeface="Arial Narrow" panose="020B0606020202030204" pitchFamily="34" charset="0"/>
                        </a:rPr>
                        <a:t>Применение компьютерной томографии при диагностике  одиночных очагов и образований в легких</a:t>
                      </a:r>
                      <a:endParaRPr lang="ru-RU" sz="6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064" marR="5064" marT="506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b="1" u="none" strike="noStrike" dirty="0">
                          <a:effectLst/>
                          <a:latin typeface="Arial Narrow" panose="020B0606020202030204" pitchFamily="34" charset="0"/>
                        </a:rPr>
                        <a:t>72</a:t>
                      </a:r>
                      <a:endParaRPr lang="ru-RU" sz="6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064" marR="5064" marT="506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b="1" u="none" strike="noStrike" dirty="0">
                          <a:effectLst/>
                          <a:latin typeface="Arial Narrow" panose="020B0606020202030204" pitchFamily="34" charset="0"/>
                        </a:rPr>
                        <a:t>Рентгенология</a:t>
                      </a:r>
                      <a:endParaRPr lang="ru-RU" sz="6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064" marR="5064" marT="506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Заголовок 1"/>
          <p:cNvSpPr txBox="1">
            <a:spLocks/>
          </p:cNvSpPr>
          <p:nvPr/>
        </p:nvSpPr>
        <p:spPr>
          <a:xfrm>
            <a:off x="495300" y="71331"/>
            <a:ext cx="8915400" cy="333333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Список утверждённых программ в рамках НМО</a:t>
            </a:r>
            <a:endParaRPr lang="ru-RU" sz="2400" b="1" dirty="0">
              <a:solidFill>
                <a:schemeClr val="accent1">
                  <a:lumMod val="75000"/>
                </a:schemeClr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7255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46126139"/>
              </p:ext>
            </p:extLst>
          </p:nvPr>
        </p:nvGraphicFramePr>
        <p:xfrm>
          <a:off x="668524" y="728700"/>
          <a:ext cx="8640960" cy="576066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05735"/>
                <a:gridCol w="5067229"/>
                <a:gridCol w="774407"/>
                <a:gridCol w="2293589"/>
              </a:tblGrid>
              <a:tr h="123261"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b="1" u="none" strike="noStrike" dirty="0">
                          <a:effectLst/>
                          <a:latin typeface="Arial Narrow" panose="020B0606020202030204" pitchFamily="34" charset="0"/>
                        </a:rPr>
                        <a:t>Номер</a:t>
                      </a:r>
                      <a:endParaRPr lang="ru-RU" sz="6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232" marR="5232" marT="523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b="1" u="none" strike="noStrike" dirty="0">
                          <a:effectLst/>
                          <a:latin typeface="Arial Narrow" panose="020B0606020202030204" pitchFamily="34" charset="0"/>
                        </a:rPr>
                        <a:t>Название программы </a:t>
                      </a:r>
                      <a:endParaRPr lang="ru-RU" sz="6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232" marR="5232" marT="523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b="1" u="none" strike="noStrike" dirty="0">
                          <a:effectLst/>
                          <a:latin typeface="Arial Narrow" panose="020B0606020202030204" pitchFamily="34" charset="0"/>
                        </a:rPr>
                        <a:t>Трудоемкость, ЗЕТ</a:t>
                      </a:r>
                      <a:endParaRPr lang="ru-RU" sz="6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232" marR="5232" marT="523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b="1" u="none" strike="noStrike" dirty="0">
                          <a:effectLst/>
                          <a:latin typeface="Arial Narrow" panose="020B0606020202030204" pitchFamily="34" charset="0"/>
                        </a:rPr>
                        <a:t>Специальность</a:t>
                      </a:r>
                      <a:endParaRPr lang="ru-RU" sz="6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232" marR="5232" marT="523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3430"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b="1" u="none" strike="noStrike" dirty="0">
                          <a:effectLst/>
                          <a:latin typeface="Arial Narrow" panose="020B0606020202030204" pitchFamily="34" charset="0"/>
                        </a:rPr>
                        <a:t>001424-2020</a:t>
                      </a:r>
                      <a:endParaRPr lang="ru-RU" sz="6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232" marR="5232" marT="523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b="1" u="none" strike="noStrike" dirty="0">
                          <a:effectLst/>
                          <a:latin typeface="Arial Narrow" panose="020B0606020202030204" pitchFamily="34" charset="0"/>
                        </a:rPr>
                        <a:t>Применение металлокерамических конструкций в клинике ортопедической стоматологии</a:t>
                      </a:r>
                      <a:endParaRPr lang="ru-RU" sz="6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232" marR="5232" marT="523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b="1" u="none" strike="noStrike">
                          <a:effectLst/>
                          <a:latin typeface="Arial Narrow" panose="020B0606020202030204" pitchFamily="34" charset="0"/>
                        </a:rPr>
                        <a:t>36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232" marR="5232" marT="523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b="1" u="none" strike="noStrike">
                          <a:effectLst/>
                          <a:latin typeface="Arial Narrow" panose="020B0606020202030204" pitchFamily="34" charset="0"/>
                        </a:rPr>
                        <a:t>Стоматология ортопедическая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232" marR="5232" marT="523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3430"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b="1" u="none" strike="noStrike" dirty="0">
                          <a:effectLst/>
                          <a:latin typeface="Arial Narrow" panose="020B0606020202030204" pitchFamily="34" charset="0"/>
                        </a:rPr>
                        <a:t>005770-2020</a:t>
                      </a:r>
                      <a:endParaRPr lang="ru-RU" sz="6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232" marR="5232" marT="523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b="1" u="none" strike="noStrike" dirty="0">
                          <a:effectLst/>
                          <a:latin typeface="Arial Narrow" panose="020B0606020202030204" pitchFamily="34" charset="0"/>
                        </a:rPr>
                        <a:t>Прогностическое значение кардиоваскулярных </a:t>
                      </a:r>
                      <a:r>
                        <a:rPr lang="ru-RU" sz="600" b="1" u="none" strike="noStrike" dirty="0" err="1">
                          <a:effectLst/>
                          <a:latin typeface="Arial Narrow" panose="020B0606020202030204" pitchFamily="34" charset="0"/>
                        </a:rPr>
                        <a:t>биомаркеров</a:t>
                      </a:r>
                      <a:r>
                        <a:rPr lang="ru-RU" sz="600" b="1" u="none" strike="noStrike" dirty="0">
                          <a:effectLst/>
                          <a:latin typeface="Arial Narrow" panose="020B0606020202030204" pitchFamily="34" charset="0"/>
                        </a:rPr>
                        <a:t>  у пациентов с инфекцией, вызванной коронавирусом SARS-CoV-2</a:t>
                      </a:r>
                      <a:endParaRPr lang="ru-RU" sz="6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232" marR="5232" marT="523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b="1" u="none" strike="noStrike">
                          <a:effectLst/>
                          <a:latin typeface="Arial Narrow" panose="020B0606020202030204" pitchFamily="34" charset="0"/>
                        </a:rPr>
                        <a:t>36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232" marR="5232" marT="523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b="1" u="none" strike="noStrike">
                          <a:effectLst/>
                          <a:latin typeface="Arial Narrow" panose="020B0606020202030204" pitchFamily="34" charset="0"/>
                        </a:rPr>
                        <a:t>Клиническая лабораторная диагностика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232" marR="5232" marT="523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6856"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b="1" u="none" strike="noStrike">
                          <a:effectLst/>
                          <a:latin typeface="Arial Narrow" panose="020B0606020202030204" pitchFamily="34" charset="0"/>
                        </a:rPr>
                        <a:t>003185-2020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232" marR="5232" marT="523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b="1" u="none" strike="noStrike" dirty="0">
                          <a:effectLst/>
                          <a:latin typeface="Arial Narrow" panose="020B0606020202030204" pitchFamily="34" charset="0"/>
                        </a:rPr>
                        <a:t>Профилактика возможного заражения коронавирусом SARS-CoV-2 пациентов  лечебно-профилактических учреждений стоматологического профиля</a:t>
                      </a:r>
                      <a:endParaRPr lang="ru-RU" sz="6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232" marR="5232" marT="523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b="1" u="none" strike="noStrike">
                          <a:effectLst/>
                          <a:latin typeface="Arial Narrow" panose="020B0606020202030204" pitchFamily="34" charset="0"/>
                        </a:rPr>
                        <a:t>36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232" marR="5232" marT="523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b="1" u="none" strike="noStrike">
                          <a:effectLst/>
                          <a:latin typeface="Arial Narrow" panose="020B0606020202030204" pitchFamily="34" charset="0"/>
                        </a:rPr>
                        <a:t>Стоматология общей практики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232" marR="5232" marT="523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3430"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b="1" u="none" strike="noStrike">
                          <a:effectLst/>
                          <a:latin typeface="Arial Narrow" panose="020B0606020202030204" pitchFamily="34" charset="0"/>
                        </a:rPr>
                        <a:t>006308-2020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232" marR="5232" marT="523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b="1" u="none" strike="noStrike" dirty="0">
                          <a:effectLst/>
                          <a:latin typeface="Arial Narrow" panose="020B0606020202030204" pitchFamily="34" charset="0"/>
                        </a:rPr>
                        <a:t>Психология медицинского труда: личность врача в процессе профессионализации</a:t>
                      </a:r>
                      <a:endParaRPr lang="ru-RU" sz="6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232" marR="5232" marT="523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b="1" u="none" strike="noStrike">
                          <a:effectLst/>
                          <a:latin typeface="Arial Narrow" panose="020B0606020202030204" pitchFamily="34" charset="0"/>
                        </a:rPr>
                        <a:t>36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232" marR="5232" marT="523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b="1" u="none" strike="noStrike" dirty="0">
                          <a:effectLst/>
                          <a:latin typeface="Arial Narrow" panose="020B0606020202030204" pitchFamily="34" charset="0"/>
                        </a:rPr>
                        <a:t>Организация здравоохранения и общественное здоровье</a:t>
                      </a:r>
                      <a:endParaRPr lang="ru-RU" sz="6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232" marR="5232" marT="523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3430"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b="1" u="none" strike="noStrike">
                          <a:effectLst/>
                          <a:latin typeface="Arial Narrow" panose="020B0606020202030204" pitchFamily="34" charset="0"/>
                        </a:rPr>
                        <a:t>008654-2020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232" marR="5232" marT="523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b="1" u="none" strike="noStrike" dirty="0">
                          <a:effectLst/>
                          <a:latin typeface="Arial Narrow" panose="020B0606020202030204" pitchFamily="34" charset="0"/>
                        </a:rPr>
                        <a:t>Система профилактики профессионального выгорания у работников образовательных организаций</a:t>
                      </a:r>
                      <a:endParaRPr lang="ru-RU" sz="6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232" marR="5232" marT="523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b="1" u="none" strike="noStrike">
                          <a:effectLst/>
                          <a:latin typeface="Arial Narrow" panose="020B0606020202030204" pitchFamily="34" charset="0"/>
                        </a:rPr>
                        <a:t>36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232" marR="5232" marT="523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b="1" u="none" strike="noStrike">
                          <a:effectLst/>
                          <a:latin typeface="Arial Narrow" panose="020B0606020202030204" pitchFamily="34" charset="0"/>
                        </a:rPr>
                        <a:t>Гигиена труда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232" marR="5232" marT="523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3430"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b="1" u="none" strike="noStrike">
                          <a:effectLst/>
                          <a:latin typeface="Arial Narrow" panose="020B0606020202030204" pitchFamily="34" charset="0"/>
                        </a:rPr>
                        <a:t>004578-2020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232" marR="5232" marT="523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b="1" u="none" strike="noStrike" dirty="0">
                          <a:effectLst/>
                          <a:latin typeface="Arial Narrow" panose="020B0606020202030204" pitchFamily="34" charset="0"/>
                        </a:rPr>
                        <a:t>Современная обезболивающая терапия в амбулаторной практике</a:t>
                      </a:r>
                      <a:endParaRPr lang="ru-RU" sz="6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232" marR="5232" marT="523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b="1" u="none" strike="noStrike">
                          <a:effectLst/>
                          <a:latin typeface="Arial Narrow" panose="020B0606020202030204" pitchFamily="34" charset="0"/>
                        </a:rPr>
                        <a:t>36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232" marR="5232" marT="523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b="1" u="none" strike="noStrike" dirty="0">
                          <a:effectLst/>
                          <a:latin typeface="Arial Narrow" panose="020B0606020202030204" pitchFamily="34" charset="0"/>
                        </a:rPr>
                        <a:t>Общая врачебная практика (семейная медицина)</a:t>
                      </a:r>
                      <a:endParaRPr lang="ru-RU" sz="6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232" marR="5232" marT="523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3430"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b="1" u="none" strike="noStrike">
                          <a:effectLst/>
                          <a:latin typeface="Arial Narrow" panose="020B0606020202030204" pitchFamily="34" charset="0"/>
                        </a:rPr>
                        <a:t>002846-2020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232" marR="5232" marT="523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b="1" u="none" strike="noStrike" dirty="0">
                          <a:effectLst/>
                          <a:latin typeface="Arial Narrow" panose="020B0606020202030204" pitchFamily="34" charset="0"/>
                        </a:rPr>
                        <a:t>Судебно-медицинская экспертиза трупа</a:t>
                      </a:r>
                      <a:endParaRPr lang="ru-RU" sz="6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232" marR="5232" marT="523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b="1" u="none" strike="noStrike">
                          <a:effectLst/>
                          <a:latin typeface="Arial Narrow" panose="020B0606020202030204" pitchFamily="34" charset="0"/>
                        </a:rPr>
                        <a:t>36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232" marR="5232" marT="523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b="1" u="none" strike="noStrike">
                          <a:effectLst/>
                          <a:latin typeface="Arial Narrow" panose="020B0606020202030204" pitchFamily="34" charset="0"/>
                        </a:rPr>
                        <a:t>Судебно-медицинская экспертиза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232" marR="5232" marT="523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3430"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b="1" u="none" strike="noStrike">
                          <a:effectLst/>
                          <a:latin typeface="Arial Narrow" panose="020B0606020202030204" pitchFamily="34" charset="0"/>
                        </a:rPr>
                        <a:t>001675-2020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232" marR="5232" marT="523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b="1" u="none" strike="noStrike" dirty="0">
                          <a:effectLst/>
                          <a:latin typeface="Arial Narrow" panose="020B0606020202030204" pitchFamily="34" charset="0"/>
                        </a:rPr>
                        <a:t>Травма позвоночника</a:t>
                      </a:r>
                      <a:endParaRPr lang="ru-RU" sz="6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232" marR="5232" marT="523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b="1" u="none" strike="noStrike">
                          <a:effectLst/>
                          <a:latin typeface="Arial Narrow" panose="020B0606020202030204" pitchFamily="34" charset="0"/>
                        </a:rPr>
                        <a:t>36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232" marR="5232" marT="523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b="1" u="none" strike="noStrike">
                          <a:effectLst/>
                          <a:latin typeface="Arial Narrow" panose="020B0606020202030204" pitchFamily="34" charset="0"/>
                        </a:rPr>
                        <a:t>Травматология и ортопедия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232" marR="5232" marT="523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3430"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b="1" u="none" strike="noStrike">
                          <a:effectLst/>
                          <a:latin typeface="Arial Narrow" panose="020B0606020202030204" pitchFamily="34" charset="0"/>
                        </a:rPr>
                        <a:t>001620-2020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232" marR="5232" marT="523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b="1" u="none" strike="noStrike" dirty="0" err="1">
                          <a:effectLst/>
                          <a:latin typeface="Arial Narrow" panose="020B0606020202030204" pitchFamily="34" charset="0"/>
                        </a:rPr>
                        <a:t>Транскраниальная</a:t>
                      </a:r>
                      <a:r>
                        <a:rPr lang="ru-RU" sz="600" b="1" u="none" strike="noStrike" dirty="0">
                          <a:effectLst/>
                          <a:latin typeface="Arial Narrow" panose="020B0606020202030204" pitchFamily="34" charset="0"/>
                        </a:rPr>
                        <a:t> магнитная стимуляция</a:t>
                      </a:r>
                      <a:endParaRPr lang="ru-RU" sz="6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232" marR="5232" marT="523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b="1" u="none" strike="noStrike">
                          <a:effectLst/>
                          <a:latin typeface="Arial Narrow" panose="020B0606020202030204" pitchFamily="34" charset="0"/>
                        </a:rPr>
                        <a:t>36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232" marR="5232" marT="523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b="1" u="none" strike="noStrike">
                          <a:effectLst/>
                          <a:latin typeface="Arial Narrow" panose="020B0606020202030204" pitchFamily="34" charset="0"/>
                        </a:rPr>
                        <a:t>Неврология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232" marR="5232" marT="523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3430"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b="1" u="none" strike="noStrike">
                          <a:effectLst/>
                          <a:latin typeface="Arial Narrow" panose="020B0606020202030204" pitchFamily="34" charset="0"/>
                        </a:rPr>
                        <a:t>002502-2020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232" marR="5232" marT="523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b="1" u="none" strike="noStrike" dirty="0" err="1">
                          <a:effectLst/>
                          <a:latin typeface="Arial Narrow" panose="020B0606020202030204" pitchFamily="34" charset="0"/>
                        </a:rPr>
                        <a:t>Ультрасонография</a:t>
                      </a:r>
                      <a:r>
                        <a:rPr lang="ru-RU" sz="600" b="1" u="none" strike="noStrike" dirty="0">
                          <a:effectLst/>
                          <a:latin typeface="Arial Narrow" panose="020B0606020202030204" pitchFamily="34" charset="0"/>
                        </a:rPr>
                        <a:t> коленного сустава</a:t>
                      </a:r>
                      <a:endParaRPr lang="ru-RU" sz="6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232" marR="5232" marT="523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b="1" u="none" strike="noStrike" dirty="0">
                          <a:effectLst/>
                          <a:latin typeface="Arial Narrow" panose="020B0606020202030204" pitchFamily="34" charset="0"/>
                        </a:rPr>
                        <a:t>36</a:t>
                      </a:r>
                      <a:endParaRPr lang="ru-RU" sz="6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232" marR="5232" marT="523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b="1" u="none" strike="noStrike">
                          <a:effectLst/>
                          <a:latin typeface="Arial Narrow" panose="020B0606020202030204" pitchFamily="34" charset="0"/>
                        </a:rPr>
                        <a:t>Ультразвуковая диагностика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232" marR="5232" marT="523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3430"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b="1" u="none" strike="noStrike">
                          <a:effectLst/>
                          <a:latin typeface="Arial Narrow" panose="020B0606020202030204" pitchFamily="34" charset="0"/>
                        </a:rPr>
                        <a:t>003536-2020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232" marR="5232" marT="523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b="1" u="none" strike="noStrike" dirty="0">
                          <a:effectLst/>
                          <a:latin typeface="Arial Narrow" panose="020B0606020202030204" pitchFamily="34" charset="0"/>
                        </a:rPr>
                        <a:t>Фармацевтический менеджмент</a:t>
                      </a:r>
                      <a:endParaRPr lang="ru-RU" sz="6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232" marR="5232" marT="523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b="1" u="none" strike="noStrike">
                          <a:effectLst/>
                          <a:latin typeface="Arial Narrow" panose="020B0606020202030204" pitchFamily="34" charset="0"/>
                        </a:rPr>
                        <a:t>36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232" marR="5232" marT="523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b="1" u="none" strike="noStrike">
                          <a:effectLst/>
                          <a:latin typeface="Arial Narrow" panose="020B0606020202030204" pitchFamily="34" charset="0"/>
                        </a:rPr>
                        <a:t>Управление и экономика фармации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232" marR="5232" marT="523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3430"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b="1" u="none" strike="noStrike">
                          <a:effectLst/>
                          <a:latin typeface="Arial Narrow" panose="020B0606020202030204" pitchFamily="34" charset="0"/>
                        </a:rPr>
                        <a:t>001852-2020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232" marR="5232" marT="523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b="1" u="none" strike="noStrike">
                          <a:effectLst/>
                          <a:latin typeface="Arial Narrow" panose="020B0606020202030204" pitchFamily="34" charset="0"/>
                        </a:rPr>
                        <a:t>Функциональная диагностика в неврологии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232" marR="5232" marT="523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b="1" u="none" strike="noStrike" dirty="0">
                          <a:effectLst/>
                          <a:latin typeface="Arial Narrow" panose="020B0606020202030204" pitchFamily="34" charset="0"/>
                        </a:rPr>
                        <a:t>36</a:t>
                      </a:r>
                      <a:endParaRPr lang="ru-RU" sz="6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232" marR="5232" marT="523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b="1" u="none" strike="noStrike">
                          <a:effectLst/>
                          <a:latin typeface="Arial Narrow" panose="020B0606020202030204" pitchFamily="34" charset="0"/>
                        </a:rPr>
                        <a:t>Функциональная диагностика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232" marR="5232" marT="523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3430"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b="1" u="none" strike="noStrike">
                          <a:effectLst/>
                          <a:latin typeface="Arial Narrow" panose="020B0606020202030204" pitchFamily="34" charset="0"/>
                        </a:rPr>
                        <a:t>005540-2020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232" marR="5232" marT="523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b="1" u="none" strike="noStrike">
                          <a:effectLst/>
                          <a:latin typeface="Arial Narrow" panose="020B0606020202030204" pitchFamily="34" charset="0"/>
                        </a:rPr>
                        <a:t>Характеристика эндокринного и психосоматического статуса больных с аффективными расстройствами на фоне гипотиреоза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232" marR="5232" marT="523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b="1" u="none" strike="noStrike" dirty="0">
                          <a:effectLst/>
                          <a:latin typeface="Arial Narrow" panose="020B0606020202030204" pitchFamily="34" charset="0"/>
                        </a:rPr>
                        <a:t>36</a:t>
                      </a:r>
                      <a:endParaRPr lang="ru-RU" sz="6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232" marR="5232" marT="523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b="1" u="none" strike="noStrike">
                          <a:effectLst/>
                          <a:latin typeface="Arial Narrow" panose="020B0606020202030204" pitchFamily="34" charset="0"/>
                        </a:rPr>
                        <a:t>Психиатрия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232" marR="5232" marT="523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3430"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b="1" u="none" strike="noStrike">
                          <a:effectLst/>
                          <a:latin typeface="Arial Narrow" panose="020B0606020202030204" pitchFamily="34" charset="0"/>
                        </a:rPr>
                        <a:t>001851-2020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232" marR="5232" marT="523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b="1" u="none" strike="noStrike" dirty="0">
                          <a:effectLst/>
                          <a:latin typeface="Arial Narrow" panose="020B0606020202030204" pitchFamily="34" charset="0"/>
                        </a:rPr>
                        <a:t>Хирургические заболевания надпочечников</a:t>
                      </a:r>
                      <a:endParaRPr lang="ru-RU" sz="6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232" marR="5232" marT="523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b="1" u="none" strike="noStrike" dirty="0">
                          <a:effectLst/>
                          <a:latin typeface="Arial Narrow" panose="020B0606020202030204" pitchFamily="34" charset="0"/>
                        </a:rPr>
                        <a:t>36</a:t>
                      </a:r>
                      <a:endParaRPr lang="ru-RU" sz="6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232" marR="5232" marT="523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b="1" u="none" strike="noStrike" dirty="0">
                          <a:effectLst/>
                          <a:latin typeface="Arial Narrow" panose="020B0606020202030204" pitchFamily="34" charset="0"/>
                        </a:rPr>
                        <a:t>Хирургия</a:t>
                      </a:r>
                      <a:endParaRPr lang="ru-RU" sz="6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232" marR="5232" marT="523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3430"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b="1" u="none" strike="noStrike">
                          <a:effectLst/>
                          <a:latin typeface="Arial Narrow" panose="020B0606020202030204" pitchFamily="34" charset="0"/>
                        </a:rPr>
                        <a:t>006314-2020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232" marR="5232" marT="523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b="1" u="none" strike="noStrike" dirty="0">
                          <a:effectLst/>
                          <a:latin typeface="Arial Narrow" panose="020B0606020202030204" pitchFamily="34" charset="0"/>
                        </a:rPr>
                        <a:t>Экстрапирамидные синдромы при заболеваниях различной этиологии</a:t>
                      </a:r>
                      <a:endParaRPr lang="ru-RU" sz="6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232" marR="5232" marT="523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b="1" u="none" strike="noStrike" dirty="0">
                          <a:effectLst/>
                          <a:latin typeface="Arial Narrow" panose="020B0606020202030204" pitchFamily="34" charset="0"/>
                        </a:rPr>
                        <a:t>36</a:t>
                      </a:r>
                      <a:endParaRPr lang="ru-RU" sz="6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232" marR="5232" marT="523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b="1" u="none" strike="noStrike" dirty="0">
                          <a:effectLst/>
                          <a:latin typeface="Arial Narrow" panose="020B0606020202030204" pitchFamily="34" charset="0"/>
                        </a:rPr>
                        <a:t>Неврология</a:t>
                      </a:r>
                      <a:endParaRPr lang="ru-RU" sz="6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232" marR="5232" marT="523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3430"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b="1" u="none" strike="noStrike">
                          <a:effectLst/>
                          <a:latin typeface="Arial Narrow" panose="020B0606020202030204" pitchFamily="34" charset="0"/>
                        </a:rPr>
                        <a:t>003040-2020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232" marR="5232" marT="523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b="1" u="none" strike="noStrike" dirty="0">
                          <a:effectLst/>
                          <a:latin typeface="Arial Narrow" panose="020B0606020202030204" pitchFamily="34" charset="0"/>
                        </a:rPr>
                        <a:t>Эмерджентные коронавирусные инфекции</a:t>
                      </a:r>
                      <a:endParaRPr lang="ru-RU" sz="6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232" marR="5232" marT="523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b="1" u="none" strike="noStrike">
                          <a:effectLst/>
                          <a:latin typeface="Arial Narrow" panose="020B0606020202030204" pitchFamily="34" charset="0"/>
                        </a:rPr>
                        <a:t>72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232" marR="5232" marT="523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b="1" u="none" strike="noStrike" dirty="0">
                          <a:effectLst/>
                          <a:latin typeface="Arial Narrow" panose="020B0606020202030204" pitchFamily="34" charset="0"/>
                        </a:rPr>
                        <a:t>Вирусология</a:t>
                      </a:r>
                      <a:endParaRPr lang="ru-RU" sz="6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232" marR="5232" marT="523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3430"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b="1" u="none" strike="noStrike">
                          <a:effectLst/>
                          <a:latin typeface="Arial Narrow" panose="020B0606020202030204" pitchFamily="34" charset="0"/>
                        </a:rPr>
                        <a:t>001303-2020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232" marR="5232" marT="523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b="1" u="none" strike="noStrike">
                          <a:effectLst/>
                          <a:latin typeface="Arial Narrow" panose="020B0606020202030204" pitchFamily="34" charset="0"/>
                        </a:rPr>
                        <a:t>Эндодонтия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232" marR="5232" marT="523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b="1" u="none" strike="noStrike">
                          <a:effectLst/>
                          <a:latin typeface="Arial Narrow" panose="020B0606020202030204" pitchFamily="34" charset="0"/>
                        </a:rPr>
                        <a:t>36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232" marR="5232" marT="523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b="1" u="none" strike="noStrike" dirty="0">
                          <a:effectLst/>
                          <a:latin typeface="Arial Narrow" panose="020B0606020202030204" pitchFamily="34" charset="0"/>
                        </a:rPr>
                        <a:t>Стоматология терапевтическая</a:t>
                      </a:r>
                      <a:endParaRPr lang="ru-RU" sz="6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232" marR="5232" marT="523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3430"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b="1" u="none" strike="noStrike">
                          <a:effectLst/>
                          <a:latin typeface="Arial Narrow" panose="020B0606020202030204" pitchFamily="34" charset="0"/>
                        </a:rPr>
                        <a:t>003480-2020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232" marR="5232" marT="523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b="1" u="none" strike="noStrike">
                          <a:effectLst/>
                          <a:latin typeface="Arial Narrow" panose="020B0606020202030204" pitchFamily="34" charset="0"/>
                        </a:rPr>
                        <a:t>Эндоскопия желудочно-кишечного тракта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232" marR="5232" marT="523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b="1" u="none" strike="noStrike">
                          <a:effectLst/>
                          <a:latin typeface="Arial Narrow" panose="020B0606020202030204" pitchFamily="34" charset="0"/>
                        </a:rPr>
                        <a:t>36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232" marR="5232" marT="523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b="1" u="none" strike="noStrike" dirty="0">
                          <a:effectLst/>
                          <a:latin typeface="Arial Narrow" panose="020B0606020202030204" pitchFamily="34" charset="0"/>
                        </a:rPr>
                        <a:t>Эндоскопия</a:t>
                      </a:r>
                      <a:endParaRPr lang="ru-RU" sz="6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232" marR="5232" marT="523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3430"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b="1" u="none" strike="noStrike">
                          <a:effectLst/>
                          <a:latin typeface="Arial Narrow" panose="020B0606020202030204" pitchFamily="34" charset="0"/>
                        </a:rPr>
                        <a:t>002958-2020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232" marR="5232" marT="523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b="1" u="none" strike="noStrike">
                          <a:effectLst/>
                          <a:latin typeface="Arial Narrow" panose="020B0606020202030204" pitchFamily="34" charset="0"/>
                        </a:rPr>
                        <a:t>Эпидемиология кишечных инфекций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232" marR="5232" marT="523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b="1" u="none" strike="noStrike">
                          <a:effectLst/>
                          <a:latin typeface="Arial Narrow" panose="020B0606020202030204" pitchFamily="34" charset="0"/>
                        </a:rPr>
                        <a:t>36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232" marR="5232" marT="523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b="1" u="none" strike="noStrike" dirty="0">
                          <a:effectLst/>
                          <a:latin typeface="Arial Narrow" panose="020B0606020202030204" pitchFamily="34" charset="0"/>
                        </a:rPr>
                        <a:t>Эпидемиология</a:t>
                      </a:r>
                      <a:endParaRPr lang="ru-RU" sz="6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232" marR="5232" marT="523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3430"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b="1" u="none" strike="noStrike">
                          <a:effectLst/>
                          <a:latin typeface="Arial Narrow" panose="020B0606020202030204" pitchFamily="34" charset="0"/>
                        </a:rPr>
                        <a:t>006528-2020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232" marR="5232" marT="523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b="1" u="none" strike="noStrike">
                          <a:effectLst/>
                          <a:latin typeface="Arial Narrow" panose="020B0606020202030204" pitchFamily="34" charset="0"/>
                        </a:rPr>
                        <a:t>Этиология, патогенез, диагностика и лечение синдрома Бругада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232" marR="5232" marT="523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b="1" u="none" strike="noStrike">
                          <a:effectLst/>
                          <a:latin typeface="Arial Narrow" panose="020B0606020202030204" pitchFamily="34" charset="0"/>
                        </a:rPr>
                        <a:t>36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232" marR="5232" marT="523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b="1" u="none" strike="noStrike" dirty="0">
                          <a:effectLst/>
                          <a:latin typeface="Arial Narrow" panose="020B0606020202030204" pitchFamily="34" charset="0"/>
                        </a:rPr>
                        <a:t>Кардиология</a:t>
                      </a:r>
                      <a:endParaRPr lang="ru-RU" sz="6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232" marR="5232" marT="523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3430"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b="1" u="none" strike="noStrike">
                          <a:effectLst/>
                          <a:latin typeface="Arial Narrow" panose="020B0606020202030204" pitchFamily="34" charset="0"/>
                        </a:rPr>
                        <a:t>001680-2020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232" marR="5232" marT="523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b="1" u="none" strike="noStrike">
                          <a:effectLst/>
                          <a:latin typeface="Arial Narrow" panose="020B0606020202030204" pitchFamily="34" charset="0"/>
                        </a:rPr>
                        <a:t>Юридические риски в деятельности медицинской организации и медицинского работника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232" marR="5232" marT="523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b="1" u="none" strike="noStrike">
                          <a:effectLst/>
                          <a:latin typeface="Arial Narrow" panose="020B0606020202030204" pitchFamily="34" charset="0"/>
                        </a:rPr>
                        <a:t>36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232" marR="5232" marT="523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b="1" u="none" strike="noStrike" dirty="0">
                          <a:effectLst/>
                          <a:latin typeface="Arial Narrow" panose="020B0606020202030204" pitchFamily="34" charset="0"/>
                        </a:rPr>
                        <a:t>Организация здравоохранения и общественное здоровье</a:t>
                      </a:r>
                      <a:endParaRPr lang="ru-RU" sz="6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232" marR="5232" marT="523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3430"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b="1" u="none" strike="noStrike">
                          <a:effectLst/>
                          <a:latin typeface="Arial Narrow" panose="020B0606020202030204" pitchFamily="34" charset="0"/>
                        </a:rPr>
                        <a:t>001620-2020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232" marR="5232" marT="523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b="1" u="none" strike="noStrike">
                          <a:effectLst/>
                          <a:latin typeface="Arial Narrow" panose="020B0606020202030204" pitchFamily="34" charset="0"/>
                        </a:rPr>
                        <a:t>Транскраниальная магнитная стимуляция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232" marR="5232" marT="523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b="1" u="none" strike="noStrike"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232" marR="5232" marT="523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b="1" u="none" strike="noStrike"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232" marR="5232" marT="523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3430"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b="1" u="none" strike="noStrike">
                          <a:effectLst/>
                          <a:latin typeface="Arial Narrow" panose="020B0606020202030204" pitchFamily="34" charset="0"/>
                        </a:rPr>
                        <a:t>001680-2020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232" marR="5232" marT="523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b="1" u="none" strike="noStrike">
                          <a:effectLst/>
                          <a:latin typeface="Arial Narrow" panose="020B0606020202030204" pitchFamily="34" charset="0"/>
                        </a:rPr>
                        <a:t>Юридические риски в деятельности медицинской организации и медицинского работника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232" marR="5232" marT="523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b="1" u="none" strike="noStrike"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232" marR="5232" marT="523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b="1" u="none" strike="noStrike" dirty="0"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  <a:endParaRPr lang="ru-RU" sz="6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232" marR="5232" marT="523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3430"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b="1" u="none" strike="noStrike">
                          <a:effectLst/>
                          <a:latin typeface="Arial Narrow" panose="020B0606020202030204" pitchFamily="34" charset="0"/>
                        </a:rPr>
                        <a:t>001676-2020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232" marR="5232" marT="523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b="1" u="none" strike="noStrike">
                          <a:effectLst/>
                          <a:latin typeface="Arial Narrow" panose="020B0606020202030204" pitchFamily="34" charset="0"/>
                        </a:rPr>
                        <a:t>Иммунологическая безопасность гемотрансфузий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232" marR="5232" marT="523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b="1" u="none" strike="noStrike"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232" marR="5232" marT="523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b="1" u="none" strike="noStrike" dirty="0"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  <a:endParaRPr lang="ru-RU" sz="6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232" marR="5232" marT="523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3430"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b="1" u="none" strike="noStrike">
                          <a:effectLst/>
                          <a:latin typeface="Arial Narrow" panose="020B0606020202030204" pitchFamily="34" charset="0"/>
                        </a:rPr>
                        <a:t>001423-2020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232" marR="5232" marT="523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b="1" u="none" strike="noStrike">
                          <a:effectLst/>
                          <a:latin typeface="Arial Narrow" panose="020B0606020202030204" pitchFamily="34" charset="0"/>
                        </a:rPr>
                        <a:t>Неотложные состояния в урологии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232" marR="5232" marT="523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b="1" u="none" strike="noStrike"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232" marR="5232" marT="523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b="1" u="none" strike="noStrike"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232" marR="5232" marT="523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3430"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b="1" u="none" strike="noStrike">
                          <a:effectLst/>
                          <a:latin typeface="Arial Narrow" panose="020B0606020202030204" pitchFamily="34" charset="0"/>
                        </a:rPr>
                        <a:t>001622-2020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232" marR="5232" marT="523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b="1" u="none" strike="noStrike">
                          <a:effectLst/>
                          <a:latin typeface="Arial Narrow" panose="020B0606020202030204" pitchFamily="34" charset="0"/>
                        </a:rPr>
                        <a:t>Избранные вопросы гинекологии детского и подросткового возраста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232" marR="5232" marT="523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b="1" u="none" strike="noStrike"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232" marR="5232" marT="523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b="1" u="none" strike="noStrike" dirty="0"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  <a:endParaRPr lang="ru-RU" sz="6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232" marR="5232" marT="523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3430"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b="1" u="none" strike="noStrike">
                          <a:effectLst/>
                          <a:latin typeface="Arial Narrow" panose="020B0606020202030204" pitchFamily="34" charset="0"/>
                        </a:rPr>
                        <a:t>001367-2020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232" marR="5232" marT="523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b="1" u="none" strike="noStrike">
                          <a:effectLst/>
                          <a:latin typeface="Arial Narrow" panose="020B0606020202030204" pitchFamily="34" charset="0"/>
                        </a:rPr>
                        <a:t>Диабетическая ретинопатия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232" marR="5232" marT="523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b="1" u="none" strike="noStrike"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232" marR="5232" marT="523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b="1" u="none" strike="noStrike"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232" marR="5232" marT="523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3499"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b="1" u="none" strike="noStrike">
                          <a:effectLst/>
                          <a:latin typeface="Arial Narrow" panose="020B0606020202030204" pitchFamily="34" charset="0"/>
                        </a:rPr>
                        <a:t>902492-2020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232" marR="5232" marT="523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b="1" u="none" strike="noStrike">
                          <a:effectLst/>
                          <a:latin typeface="Arial Narrow" panose="020B0606020202030204" pitchFamily="34" charset="0"/>
                        </a:rPr>
                        <a:t>Особенности диагностики, лечения новой коронавирусной инфекции  (COVID-19) и ее осложнений.  Профилактика распространения в медицинских учреждениях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232" marR="5232" marT="523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b="1" u="none" strike="noStrike">
                          <a:effectLst/>
                          <a:latin typeface="Arial Narrow" panose="020B0606020202030204" pitchFamily="34" charset="0"/>
                        </a:rPr>
                        <a:t>36,00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232" marR="5232" marT="523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b="1" u="none" strike="noStrike" dirty="0">
                          <a:effectLst/>
                          <a:latin typeface="Arial Narrow" panose="020B0606020202030204" pitchFamily="34" charset="0"/>
                        </a:rPr>
                        <a:t>Сестринское дело</a:t>
                      </a:r>
                      <a:endParaRPr lang="ru-RU" sz="6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232" marR="5232" marT="523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3430"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b="1" u="none" strike="noStrike">
                          <a:effectLst/>
                          <a:latin typeface="Arial Narrow" panose="020B0606020202030204" pitchFamily="34" charset="0"/>
                        </a:rPr>
                        <a:t>905164-2020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232" marR="5232" marT="523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b="1" u="none" strike="noStrike">
                          <a:effectLst/>
                          <a:latin typeface="Arial Narrow" panose="020B0606020202030204" pitchFamily="34" charset="0"/>
                        </a:rPr>
                        <a:t>Актуальные вопросы профилактики и распространения ВИЧ-инфекции  в профессиональной деятельности медицинских работников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232" marR="5232" marT="523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b="1" u="none" strike="noStrike">
                          <a:effectLst/>
                          <a:latin typeface="Arial Narrow" panose="020B0606020202030204" pitchFamily="34" charset="0"/>
                        </a:rPr>
                        <a:t>36,00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232" marR="5232" marT="523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b="1" u="none" strike="noStrike">
                          <a:effectLst/>
                          <a:latin typeface="Arial Narrow" panose="020B0606020202030204" pitchFamily="34" charset="0"/>
                        </a:rPr>
                        <a:t>Организация сестринского дела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232" marR="5232" marT="523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3430"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b="1" u="none" strike="noStrike">
                          <a:effectLst/>
                          <a:latin typeface="Arial Narrow" panose="020B0606020202030204" pitchFamily="34" charset="0"/>
                        </a:rPr>
                        <a:t>904392-2020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232" marR="5232" marT="523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b="1" u="none" strike="noStrike">
                          <a:effectLst/>
                          <a:latin typeface="Arial Narrow" panose="020B0606020202030204" pitchFamily="34" charset="0"/>
                        </a:rPr>
                        <a:t>Методы оценки свободнорадикального гомеостаза крови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232" marR="5232" marT="523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b="1" u="none" strike="noStrike">
                          <a:effectLst/>
                          <a:latin typeface="Arial Narrow" panose="020B0606020202030204" pitchFamily="34" charset="0"/>
                        </a:rPr>
                        <a:t>144,00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232" marR="5232" marT="523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b="1" u="none" strike="noStrike">
                          <a:effectLst/>
                          <a:latin typeface="Arial Narrow" panose="020B0606020202030204" pitchFamily="34" charset="0"/>
                        </a:rPr>
                        <a:t>Лабораторная диагностика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232" marR="5232" marT="523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3430"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b="1" u="none" strike="noStrike">
                          <a:effectLst/>
                          <a:latin typeface="Arial Narrow" panose="020B0606020202030204" pitchFamily="34" charset="0"/>
                        </a:rPr>
                        <a:t>902675-2020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232" marR="5232" marT="523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b="1" u="none" strike="noStrike">
                          <a:effectLst/>
                          <a:latin typeface="Arial Narrow" panose="020B0606020202030204" pitchFamily="34" charset="0"/>
                        </a:rPr>
                        <a:t>Основы курортологии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232" marR="5232" marT="523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b="1" u="none" strike="noStrike">
                          <a:effectLst/>
                          <a:latin typeface="Arial Narrow" panose="020B0606020202030204" pitchFamily="34" charset="0"/>
                        </a:rPr>
                        <a:t>36,00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232" marR="5232" marT="523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b="1" u="none" strike="noStrike">
                          <a:effectLst/>
                          <a:latin typeface="Arial Narrow" panose="020B0606020202030204" pitchFamily="34" charset="0"/>
                        </a:rPr>
                        <a:t>Физиотерапия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232" marR="5232" marT="523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3430"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b="1" u="none" strike="noStrike">
                          <a:effectLst/>
                          <a:latin typeface="Arial Narrow" panose="020B0606020202030204" pitchFamily="34" charset="0"/>
                        </a:rPr>
                        <a:t>902371-2020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232" marR="5232" marT="523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b="1" u="none" strike="noStrike">
                          <a:effectLst/>
                          <a:latin typeface="Arial Narrow" panose="020B0606020202030204" pitchFamily="34" charset="0"/>
                        </a:rPr>
                        <a:t>Актуальные аспекты охраны здоровья детей и подростков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232" marR="5232" marT="523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b="1" u="none" strike="noStrike">
                          <a:effectLst/>
                          <a:latin typeface="Arial Narrow" panose="020B0606020202030204" pitchFamily="34" charset="0"/>
                        </a:rPr>
                        <a:t>36,00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232" marR="5232" marT="523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b="1" u="none" strike="noStrike">
                          <a:effectLst/>
                          <a:latin typeface="Arial Narrow" panose="020B0606020202030204" pitchFamily="34" charset="0"/>
                        </a:rPr>
                        <a:t>Лечебное дело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232" marR="5232" marT="523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3430"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b="1" u="none" strike="noStrike">
                          <a:effectLst/>
                          <a:latin typeface="Arial Narrow" panose="020B0606020202030204" pitchFamily="34" charset="0"/>
                        </a:rPr>
                        <a:t>905168-2020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232" marR="5232" marT="523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b="1" u="none" strike="noStrike">
                          <a:effectLst/>
                          <a:latin typeface="Arial Narrow" panose="020B0606020202030204" pitchFamily="34" charset="0"/>
                        </a:rPr>
                        <a:t>Анальгезия после кесарева сечения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232" marR="5232" marT="523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b="1" u="none" strike="noStrike">
                          <a:effectLst/>
                          <a:latin typeface="Arial Narrow" panose="020B0606020202030204" pitchFamily="34" charset="0"/>
                        </a:rPr>
                        <a:t>144,00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232" marR="5232" marT="523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b="1" u="none" strike="noStrike" dirty="0">
                          <a:effectLst/>
                          <a:latin typeface="Arial Narrow" panose="020B0606020202030204" pitchFamily="34" charset="0"/>
                        </a:rPr>
                        <a:t>Анестезиология и реаниматология</a:t>
                      </a:r>
                      <a:endParaRPr lang="ru-RU" sz="6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232" marR="5232" marT="523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3499"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b="1" u="none" strike="noStrike">
                          <a:effectLst/>
                          <a:latin typeface="Arial Narrow" panose="020B0606020202030204" pitchFamily="34" charset="0"/>
                        </a:rPr>
                        <a:t>904213-2020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232" marR="5232" marT="523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b="1" u="none" strike="noStrike">
                          <a:effectLst/>
                          <a:latin typeface="Arial Narrow" panose="020B0606020202030204" pitchFamily="34" charset="0"/>
                        </a:rPr>
                        <a:t>Рентгеновская компьютерная и магнитно-резонансная томография в оценке коронарных вен сердца у пациентов с приобретенными пороками сердца и сопутствующей легочной гипертензией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232" marR="5232" marT="523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b="1" u="none" strike="noStrike">
                          <a:effectLst/>
                          <a:latin typeface="Arial Narrow" panose="020B0606020202030204" pitchFamily="34" charset="0"/>
                        </a:rPr>
                        <a:t>72,00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232" marR="5232" marT="523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b="1" u="none" strike="noStrike" dirty="0">
                          <a:effectLst/>
                          <a:latin typeface="Arial Narrow" panose="020B0606020202030204" pitchFamily="34" charset="0"/>
                        </a:rPr>
                        <a:t>Рентгенология</a:t>
                      </a:r>
                      <a:endParaRPr lang="ru-RU" sz="6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232" marR="5232" marT="523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3499"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b="1" u="none" strike="noStrike">
                          <a:effectLst/>
                          <a:latin typeface="Arial Narrow" panose="020B0606020202030204" pitchFamily="34" charset="0"/>
                        </a:rPr>
                        <a:t>903980-2020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232" marR="5232" marT="523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b="1" u="none" strike="noStrike">
                          <a:effectLst/>
                          <a:latin typeface="Arial Narrow" panose="020B0606020202030204" pitchFamily="34" charset="0"/>
                        </a:rPr>
                        <a:t>Первая и доврачебная медицинская помощь при неотложных состояниях  у людей пожилого и старческого возраста, проживающих в домах-интернатах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232" marR="5232" marT="523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b="1" u="none" strike="noStrike">
                          <a:effectLst/>
                          <a:latin typeface="Arial Narrow" panose="020B0606020202030204" pitchFamily="34" charset="0"/>
                        </a:rPr>
                        <a:t>36,00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232" marR="5232" marT="523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b="1" u="none" strike="noStrike">
                          <a:effectLst/>
                          <a:latin typeface="Arial Narrow" panose="020B0606020202030204" pitchFamily="34" charset="0"/>
                        </a:rPr>
                        <a:t>Скорая и неотложная помощь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232" marR="5232" marT="523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3430"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b="1" u="none" strike="noStrike">
                          <a:effectLst/>
                          <a:latin typeface="Arial Narrow" panose="020B0606020202030204" pitchFamily="34" charset="0"/>
                        </a:rPr>
                        <a:t>903979-2020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232" marR="5232" marT="523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b="1" u="none" strike="noStrike">
                          <a:effectLst/>
                          <a:latin typeface="Arial Narrow" panose="020B0606020202030204" pitchFamily="34" charset="0"/>
                        </a:rPr>
                        <a:t>Организация и проведение профилактических  медицинских осмотров у несовершеннолетних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232" marR="5232" marT="523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b="1" u="none" strike="noStrike">
                          <a:effectLst/>
                          <a:latin typeface="Arial Narrow" panose="020B0606020202030204" pitchFamily="34" charset="0"/>
                        </a:rPr>
                        <a:t>36,00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232" marR="5232" marT="523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b="1" u="none" strike="noStrike" dirty="0">
                          <a:effectLst/>
                          <a:latin typeface="Arial Narrow" panose="020B0606020202030204" pitchFamily="34" charset="0"/>
                        </a:rPr>
                        <a:t>Организация сестринского дела</a:t>
                      </a:r>
                      <a:endParaRPr lang="ru-RU" sz="6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232" marR="5232" marT="523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3430"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b="1" u="none" strike="noStrike">
                          <a:effectLst/>
                        </a:rPr>
                        <a:t>903936-2020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232" marR="5232" marT="523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b="1" u="none" strike="noStrike" dirty="0">
                          <a:effectLst/>
                          <a:latin typeface="Arial Narrow" panose="020B0606020202030204" pitchFamily="34" charset="0"/>
                        </a:rPr>
                        <a:t>Технологии бережливого производства в современном здравоохранении</a:t>
                      </a:r>
                      <a:endParaRPr lang="ru-RU" sz="6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232" marR="5232" marT="523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b="1" u="none" strike="noStrike">
                          <a:effectLst/>
                          <a:latin typeface="Arial Narrow" panose="020B0606020202030204" pitchFamily="34" charset="0"/>
                        </a:rPr>
                        <a:t>36,00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232" marR="5232" marT="523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b="1" u="none" strike="noStrike" dirty="0">
                          <a:effectLst/>
                          <a:latin typeface="Arial Narrow" panose="020B0606020202030204" pitchFamily="34" charset="0"/>
                        </a:rPr>
                        <a:t>Организация сестринского дела</a:t>
                      </a:r>
                      <a:endParaRPr lang="ru-RU" sz="6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232" marR="5232" marT="523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3430"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b="1" u="none" strike="noStrike">
                          <a:effectLst/>
                        </a:rPr>
                        <a:t>903381-2020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232" marR="5232" marT="523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b="1" u="none" strike="noStrike" dirty="0">
                          <a:effectLst/>
                          <a:latin typeface="Arial Narrow" panose="020B0606020202030204" pitchFamily="34" charset="0"/>
                        </a:rPr>
                        <a:t>Безопасная больничная среда в профессиональной деятельности медицинского работника</a:t>
                      </a:r>
                      <a:endParaRPr lang="ru-RU" sz="6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232" marR="5232" marT="523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b="1" u="none" strike="noStrike">
                          <a:effectLst/>
                          <a:latin typeface="Arial Narrow" panose="020B0606020202030204" pitchFamily="34" charset="0"/>
                        </a:rPr>
                        <a:t>72,00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232" marR="5232" marT="523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b="1" u="none" strike="noStrike" dirty="0">
                          <a:effectLst/>
                          <a:latin typeface="Arial Narrow" panose="020B0606020202030204" pitchFamily="34" charset="0"/>
                        </a:rPr>
                        <a:t>Лечебное дело</a:t>
                      </a:r>
                      <a:endParaRPr lang="ru-RU" sz="6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232" marR="5232" marT="523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3430"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b="1" u="none" strike="noStrike" dirty="0">
                          <a:effectLst/>
                        </a:rPr>
                        <a:t>902649-2020</a:t>
                      </a:r>
                      <a:endParaRPr lang="ru-RU" sz="6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232" marR="5232" marT="523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b="1" u="none" strike="noStrike" dirty="0">
                          <a:effectLst/>
                          <a:latin typeface="Arial Narrow" panose="020B0606020202030204" pitchFamily="34" charset="0"/>
                        </a:rPr>
                        <a:t>Методы статистической обработки медицинских данных</a:t>
                      </a:r>
                      <a:endParaRPr lang="ru-RU" sz="6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232" marR="5232" marT="523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b="1" u="none" strike="noStrike" dirty="0">
                          <a:effectLst/>
                          <a:latin typeface="Arial Narrow" panose="020B0606020202030204" pitchFamily="34" charset="0"/>
                        </a:rPr>
                        <a:t>36,00</a:t>
                      </a:r>
                      <a:endParaRPr lang="ru-RU" sz="6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232" marR="5232" marT="523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b="1" u="none" strike="noStrike" dirty="0">
                          <a:effectLst/>
                          <a:latin typeface="Arial Narrow" panose="020B0606020202030204" pitchFamily="34" charset="0"/>
                        </a:rPr>
                        <a:t>Медицинская статистика</a:t>
                      </a:r>
                      <a:endParaRPr lang="ru-RU" sz="6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232" marR="5232" marT="523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Заголовок 1"/>
          <p:cNvSpPr txBox="1">
            <a:spLocks/>
          </p:cNvSpPr>
          <p:nvPr/>
        </p:nvSpPr>
        <p:spPr>
          <a:xfrm>
            <a:off x="495300" y="71331"/>
            <a:ext cx="8915400" cy="333333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600" b="1" dirty="0" smtClean="0">
                <a:solidFill>
                  <a:schemeClr val="accent1">
                    <a:lumMod val="75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Список утверждённых программ в рамках НМО</a:t>
            </a:r>
            <a:endParaRPr lang="ru-RU" sz="2600" b="1" dirty="0">
              <a:solidFill>
                <a:schemeClr val="accent1">
                  <a:lumMod val="75000"/>
                </a:schemeClr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4514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одержимое 5"/>
          <p:cNvSpPr txBox="1">
            <a:spLocks/>
          </p:cNvSpPr>
          <p:nvPr/>
        </p:nvSpPr>
        <p:spPr>
          <a:xfrm>
            <a:off x="129582" y="980728"/>
            <a:ext cx="9613068" cy="4428492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4000" b="1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  <a:p>
            <a:pPr marL="0" lvl="3" algn="ctr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ru-RU" sz="4000" b="1" dirty="0">
                <a:solidFill>
                  <a:schemeClr val="accent1">
                    <a:lumMod val="75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Образовательный центр «ЗНАНИЕ» - docendo discĭmus! *   </a:t>
            </a:r>
          </a:p>
          <a:p>
            <a:pPr marL="0" lvl="3" algn="ctr">
              <a:spcBef>
                <a:spcPct val="20000"/>
              </a:spcBef>
              <a:buFont typeface="Arial" pitchFamily="34" charset="0"/>
              <a:buNone/>
              <a:defRPr/>
            </a:pPr>
            <a:endParaRPr lang="ru-RU" sz="2800" b="1" dirty="0">
              <a:solidFill>
                <a:schemeClr val="accent1">
                  <a:lumMod val="75000"/>
                </a:schemeClr>
              </a:solidFill>
              <a:latin typeface="Arial Narrow" panose="020B0606020202030204" pitchFamily="34" charset="0"/>
              <a:cs typeface="Times New Roman" pitchFamily="18" charset="0"/>
            </a:endParaRPr>
          </a:p>
          <a:p>
            <a:pPr marL="0" lvl="3">
              <a:spcBef>
                <a:spcPct val="20000"/>
              </a:spcBef>
              <a:buFont typeface="Arial" pitchFamily="34" charset="0"/>
              <a:buNone/>
              <a:defRPr/>
            </a:pPr>
            <a:endParaRPr lang="ru-RU" sz="1300" b="1" dirty="0" smtClean="0">
              <a:solidFill>
                <a:schemeClr val="accent1">
                  <a:lumMod val="75000"/>
                </a:schemeClr>
              </a:solidFill>
              <a:latin typeface="Arial Narrow" panose="020B0606020202030204" pitchFamily="34" charset="0"/>
              <a:cs typeface="Times New Roman" pitchFamily="18" charset="0"/>
            </a:endParaRPr>
          </a:p>
          <a:p>
            <a:pPr marL="0" lvl="3">
              <a:spcBef>
                <a:spcPct val="20000"/>
              </a:spcBef>
              <a:buFont typeface="Arial" pitchFamily="34" charset="0"/>
              <a:buNone/>
              <a:defRPr/>
            </a:pPr>
            <a:endParaRPr lang="ru-RU" sz="1300" b="1" dirty="0">
              <a:solidFill>
                <a:schemeClr val="accent1">
                  <a:lumMod val="75000"/>
                </a:schemeClr>
              </a:solidFill>
              <a:latin typeface="Arial Narrow" panose="020B0606020202030204" pitchFamily="34" charset="0"/>
              <a:cs typeface="Times New Roman" pitchFamily="18" charset="0"/>
            </a:endParaRPr>
          </a:p>
          <a:p>
            <a:pPr marL="0" lvl="3">
              <a:spcBef>
                <a:spcPct val="20000"/>
              </a:spcBef>
              <a:buFont typeface="Arial" pitchFamily="34" charset="0"/>
              <a:buNone/>
              <a:defRPr/>
            </a:pPr>
            <a:endParaRPr lang="ru-RU" sz="1300" b="1" dirty="0" smtClean="0">
              <a:solidFill>
                <a:schemeClr val="accent1">
                  <a:lumMod val="75000"/>
                </a:schemeClr>
              </a:solidFill>
              <a:latin typeface="Arial Narrow" panose="020B0606020202030204" pitchFamily="34" charset="0"/>
              <a:cs typeface="Times New Roman" pitchFamily="18" charset="0"/>
            </a:endParaRPr>
          </a:p>
          <a:p>
            <a:pPr marL="0" lvl="3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ru-RU" sz="1300" b="1" dirty="0" smtClean="0">
                <a:solidFill>
                  <a:schemeClr val="accent1">
                    <a:lumMod val="75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* </a:t>
            </a:r>
            <a:r>
              <a:rPr lang="ru-RU" sz="1300" b="1" dirty="0">
                <a:solidFill>
                  <a:schemeClr val="accent1">
                    <a:lumMod val="75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обучая, мы учимся сами</a:t>
            </a:r>
          </a:p>
        </p:txBody>
      </p:sp>
      <p:pic>
        <p:nvPicPr>
          <p:cNvPr id="3" name="Филипп Киркоров - Медсестра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155903" y="5767632"/>
            <a:ext cx="304800" cy="30480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97216" y="5714013"/>
            <a:ext cx="2099312" cy="716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64206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815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495300" y="179343"/>
            <a:ext cx="8915400" cy="581060"/>
          </a:xfr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>
            <a:noAutofit/>
          </a:bodyPr>
          <a:lstStyle/>
          <a:p>
            <a:r>
              <a:rPr lang="ru-RU" sz="2600" b="1" dirty="0" smtClean="0">
                <a:solidFill>
                  <a:schemeClr val="accent1">
                    <a:lumMod val="75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Контактная информация</a:t>
            </a:r>
            <a:endParaRPr lang="ru-RU" sz="2600" b="1" dirty="0">
              <a:solidFill>
                <a:schemeClr val="accent1">
                  <a:lumMod val="75000"/>
                </a:schemeClr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596517" y="836579"/>
            <a:ext cx="8784976" cy="27238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600" b="1" dirty="0" smtClean="0">
                <a:latin typeface="Arial Narrow" panose="020B0606020202030204" pitchFamily="34" charset="0"/>
                <a:cs typeface="Times New Roman" panose="02020603050405020304" pitchFamily="18" charset="0"/>
              </a:rPr>
              <a:t>Директор - Сапилов Сергей Игоревич</a:t>
            </a:r>
          </a:p>
          <a:p>
            <a:pPr>
              <a:lnSpc>
                <a:spcPct val="150000"/>
              </a:lnSpc>
            </a:pPr>
            <a:r>
              <a:rPr lang="ru-RU" sz="1600" b="1" dirty="0" smtClean="0">
                <a:latin typeface="Arial Narrow" panose="020B0606020202030204" pitchFamily="34" charset="0"/>
                <a:cs typeface="Times New Roman" panose="02020603050405020304" pitchFamily="18" charset="0"/>
              </a:rPr>
              <a:t>Директор учебного центра - Иванов Юрий Борисович</a:t>
            </a:r>
          </a:p>
          <a:p>
            <a:pPr>
              <a:lnSpc>
                <a:spcPct val="150000"/>
              </a:lnSpc>
            </a:pPr>
            <a:endParaRPr lang="ru-RU" sz="1600" b="1" dirty="0">
              <a:latin typeface="Arial Narrow" panose="020B0606020202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ru-RU" sz="1600" b="1" dirty="0" smtClean="0">
                <a:latin typeface="Arial Narrow" panose="020B0606020202030204" pitchFamily="34" charset="0"/>
                <a:cs typeface="Times New Roman" panose="02020603050405020304" pitchFamily="18" charset="0"/>
              </a:rPr>
              <a:t>Директор </a:t>
            </a:r>
            <a:r>
              <a:rPr lang="ru-RU" sz="1600" b="1" dirty="0">
                <a:latin typeface="Arial Narrow" panose="020B0606020202030204" pitchFamily="34" charset="0"/>
                <a:cs typeface="Times New Roman" panose="02020603050405020304" pitchFamily="18" charset="0"/>
              </a:rPr>
              <a:t>по продажам - Мохова Ольга Викторовна</a:t>
            </a:r>
            <a:r>
              <a:rPr lang="en-US" sz="1600" b="1" dirty="0">
                <a:latin typeface="Arial Narrow" panose="020B0606020202030204" pitchFamily="34" charset="0"/>
                <a:cs typeface="Times New Roman" panose="02020603050405020304" pitchFamily="18" charset="0"/>
              </a:rPr>
              <a:t>   </a:t>
            </a:r>
            <a:r>
              <a:rPr lang="ru-RU" sz="1600" b="1" dirty="0">
                <a:latin typeface="Arial Narrow" panose="020B0606020202030204" pitchFamily="34" charset="0"/>
                <a:cs typeface="Times New Roman" panose="02020603050405020304" pitchFamily="18" charset="0"/>
              </a:rPr>
              <a:t>+ 7  </a:t>
            </a:r>
            <a:r>
              <a:rPr lang="ru-RU" sz="1600" b="1" dirty="0" smtClean="0">
                <a:latin typeface="Arial Narrow" panose="020B0606020202030204" pitchFamily="34" charset="0"/>
                <a:cs typeface="Times New Roman" panose="02020603050405020304" pitchFamily="18" charset="0"/>
              </a:rPr>
              <a:t>(961) 937- 88 - 54</a:t>
            </a:r>
            <a:endParaRPr lang="ru-RU" sz="1600" b="1" dirty="0">
              <a:solidFill>
                <a:srgbClr val="FF0000"/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ru-RU" sz="1600" b="1" dirty="0" smtClean="0">
                <a:latin typeface="Arial Narrow" panose="020B0606020202030204" pitchFamily="34" charset="0"/>
                <a:cs typeface="Times New Roman" panose="02020603050405020304" pitchFamily="18" charset="0"/>
              </a:rPr>
              <a:t>Ведущий специалист   </a:t>
            </a:r>
            <a:r>
              <a:rPr lang="ru-RU" sz="1600" b="1" dirty="0">
                <a:latin typeface="Arial Narrow" panose="020B0606020202030204" pitchFamily="34" charset="0"/>
                <a:cs typeface="Times New Roman" panose="02020603050405020304" pitchFamily="18" charset="0"/>
              </a:rPr>
              <a:t>-</a:t>
            </a:r>
            <a:r>
              <a:rPr lang="ru-RU" sz="1600" b="1" dirty="0" smtClean="0">
                <a:latin typeface="Arial Narrow" panose="020B0606020202030204" pitchFamily="34" charset="0"/>
                <a:cs typeface="Times New Roman" panose="02020603050405020304" pitchFamily="18" charset="0"/>
              </a:rPr>
              <a:t> Царёва Алла Владимировна </a:t>
            </a:r>
            <a:r>
              <a:rPr lang="ru-RU" sz="1600" b="1" dirty="0">
                <a:latin typeface="Arial Narrow" panose="020B0606020202030204" pitchFamily="34" charset="0"/>
                <a:cs typeface="Times New Roman" panose="02020603050405020304" pitchFamily="18" charset="0"/>
              </a:rPr>
              <a:t>+ 7  </a:t>
            </a:r>
            <a:r>
              <a:rPr lang="ru-RU" sz="1600" b="1" dirty="0" smtClean="0">
                <a:latin typeface="Arial Narrow" panose="020B0606020202030204" pitchFamily="34" charset="0"/>
                <a:cs typeface="Times New Roman" panose="02020603050405020304" pitchFamily="18" charset="0"/>
              </a:rPr>
              <a:t>(922) 537- 58 - 60</a:t>
            </a:r>
            <a:endParaRPr lang="ru-RU" sz="1600" b="1" dirty="0">
              <a:latin typeface="Arial Narrow" panose="020B0606020202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ru-RU" sz="1600" b="1" dirty="0" smtClean="0">
                <a:latin typeface="Arial Narrow" panose="020B0606020202030204" pitchFamily="34" charset="0"/>
                <a:cs typeface="Times New Roman" panose="02020603050405020304" pitchFamily="18" charset="0"/>
              </a:rPr>
              <a:t>Ведущий специалист    -  Никульшин Владислав Константинович + </a:t>
            </a:r>
            <a:r>
              <a:rPr lang="ru-RU" sz="1600" b="1" dirty="0">
                <a:latin typeface="Arial Narrow" panose="020B0606020202030204" pitchFamily="34" charset="0"/>
                <a:cs typeface="Times New Roman" panose="02020603050405020304" pitchFamily="18" charset="0"/>
              </a:rPr>
              <a:t>7 (</a:t>
            </a:r>
            <a:r>
              <a:rPr lang="ru-RU" sz="1600" b="1" dirty="0" smtClean="0">
                <a:latin typeface="Arial Narrow" panose="020B0606020202030204" pitchFamily="34" charset="0"/>
                <a:cs typeface="Times New Roman" panose="02020603050405020304" pitchFamily="18" charset="0"/>
              </a:rPr>
              <a:t>951) 034 - 11 - 35</a:t>
            </a:r>
          </a:p>
          <a:p>
            <a:pPr algn="ctr">
              <a:lnSpc>
                <a:spcPct val="150000"/>
              </a:lnSpc>
            </a:pPr>
            <a:endParaRPr lang="ru-RU" b="1" dirty="0" smtClean="0">
              <a:latin typeface="PF Agora Slab Pro" pitchFamily="2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96517" y="3140968"/>
            <a:ext cx="8628019" cy="19439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50000"/>
              </a:lnSpc>
            </a:pPr>
            <a:r>
              <a:rPr lang="ru-RU" sz="1400" b="1" dirty="0">
                <a:solidFill>
                  <a:prstClr val="black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г. Оренбург, пр. Победы,168, офис 1,</a:t>
            </a:r>
            <a:r>
              <a:rPr lang="en-US" sz="1400" b="1" dirty="0">
                <a:solidFill>
                  <a:prstClr val="black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prstClr val="black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 </a:t>
            </a:r>
          </a:p>
          <a:p>
            <a:pPr lvl="0">
              <a:lnSpc>
                <a:spcPct val="150000"/>
              </a:lnSpc>
            </a:pPr>
            <a:r>
              <a:rPr lang="ru-RU" sz="1600" b="1" dirty="0">
                <a:solidFill>
                  <a:prstClr val="black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тел.: </a:t>
            </a:r>
            <a:r>
              <a:rPr lang="ru-RU" sz="1600" b="1" dirty="0" smtClean="0">
                <a:solidFill>
                  <a:prstClr val="black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43 – 43 - 47</a:t>
            </a:r>
            <a:r>
              <a:rPr lang="ru-RU" sz="1600" b="1" dirty="0">
                <a:solidFill>
                  <a:prstClr val="black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, </a:t>
            </a:r>
            <a:r>
              <a:rPr lang="ru-RU" sz="1600" b="1" dirty="0" smtClean="0">
                <a:solidFill>
                  <a:prstClr val="black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437 - </a:t>
            </a:r>
            <a:r>
              <a:rPr lang="ru-RU" sz="1600" b="1" dirty="0">
                <a:solidFill>
                  <a:prstClr val="black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438</a:t>
            </a:r>
          </a:p>
          <a:p>
            <a:pPr lvl="0">
              <a:lnSpc>
                <a:spcPct val="150000"/>
              </a:lnSpc>
            </a:pPr>
            <a:r>
              <a:rPr lang="en-US" sz="1600" b="1" dirty="0">
                <a:solidFill>
                  <a:prstClr val="black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+ 7 961 937 88 54 </a:t>
            </a:r>
          </a:p>
          <a:p>
            <a:pPr lvl="0">
              <a:lnSpc>
                <a:spcPct val="150000"/>
              </a:lnSpc>
            </a:pPr>
            <a:r>
              <a:rPr lang="en-US" b="1" dirty="0">
                <a:solidFill>
                  <a:srgbClr val="4F81BD"/>
                </a:solidFill>
                <a:latin typeface="Arial Narrow" panose="020B0606020202030204" pitchFamily="34" charset="0"/>
                <a:cs typeface="Times New Roman" panose="02020603050405020304" pitchFamily="18" charset="0"/>
                <a:hlinkClick r:id="rId2"/>
              </a:rPr>
              <a:t>www.nmorf</a:t>
            </a:r>
            <a:r>
              <a:rPr lang="ru-RU" b="1" dirty="0">
                <a:solidFill>
                  <a:srgbClr val="4F81BD"/>
                </a:solidFill>
                <a:latin typeface="Arial Narrow" panose="020B0606020202030204" pitchFamily="34" charset="0"/>
                <a:cs typeface="Times New Roman" panose="02020603050405020304" pitchFamily="18" charset="0"/>
                <a:hlinkClick r:id="rId2"/>
              </a:rPr>
              <a:t>.</a:t>
            </a:r>
            <a:r>
              <a:rPr lang="en-US" b="1" dirty="0" err="1">
                <a:solidFill>
                  <a:srgbClr val="4F81BD"/>
                </a:solidFill>
                <a:latin typeface="Arial Narrow" panose="020B0606020202030204" pitchFamily="34" charset="0"/>
                <a:cs typeface="Times New Roman" panose="02020603050405020304" pitchFamily="18" charset="0"/>
                <a:hlinkClick r:id="rId2"/>
              </a:rPr>
              <a:t>ru</a:t>
            </a:r>
            <a:r>
              <a:rPr lang="ru-RU" b="1" dirty="0">
                <a:solidFill>
                  <a:srgbClr val="4F81BD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>
                <a:solidFill>
                  <a:srgbClr val="4F81BD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     </a:t>
            </a:r>
            <a:endParaRPr lang="ru-RU" b="1" dirty="0">
              <a:solidFill>
                <a:srgbClr val="4F81BD"/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50000"/>
              </a:lnSpc>
            </a:pPr>
            <a:r>
              <a:rPr lang="en-US" sz="1400" b="1" dirty="0">
                <a:solidFill>
                  <a:prstClr val="black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E-mail: </a:t>
            </a:r>
            <a:r>
              <a:rPr lang="en-US" sz="1400" b="1" dirty="0">
                <a:solidFill>
                  <a:srgbClr val="4F81BD">
                    <a:lumMod val="75000"/>
                  </a:srgbClr>
                </a:solidFill>
                <a:latin typeface="Arial Narrow" panose="020B0606020202030204" pitchFamily="34" charset="0"/>
                <a:cs typeface="Times New Roman" panose="02020603050405020304" pitchFamily="18" charset="0"/>
                <a:hlinkClick r:id="rId3"/>
              </a:rPr>
              <a:t>znanie056@mail.ru</a:t>
            </a:r>
            <a:endParaRPr lang="en-US" sz="1400" b="1" dirty="0">
              <a:solidFill>
                <a:srgbClr val="4F81BD">
                  <a:lumMod val="75000"/>
                </a:srgbClr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85048" y="5604953"/>
            <a:ext cx="3625707" cy="1238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5948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5175</TotalTime>
  <Words>2353</Words>
  <Application>Microsoft Office PowerPoint</Application>
  <PresentationFormat>Лист A4 (210x297 мм)</PresentationFormat>
  <Paragraphs>797</Paragraphs>
  <Slides>24</Slides>
  <Notes>0</Notes>
  <HiddenSlides>0</HiddenSlides>
  <MMClips>16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32" baseType="lpstr">
      <vt:lpstr>Arial</vt:lpstr>
      <vt:lpstr>Arial Narrow</vt:lpstr>
      <vt:lpstr>Calibri</vt:lpstr>
      <vt:lpstr>Narkisim</vt:lpstr>
      <vt:lpstr>PF Agora Slab Pro</vt:lpstr>
      <vt:lpstr>Times New Roman</vt:lpstr>
      <vt:lpstr>Wingdings</vt:lpstr>
      <vt:lpstr>Тема Office</vt:lpstr>
      <vt:lpstr>Презентация PowerPoint</vt:lpstr>
      <vt:lpstr>Презентация PowerPoint</vt:lpstr>
      <vt:lpstr>Принципы развития непрерывного медицинского и фармацевтического образования в Российской Федерации</vt:lpstr>
      <vt:lpstr>Непрерывное образование связано с допуском к профессиональной деятельности</vt:lpstr>
      <vt:lpstr>Особенности и виды аккредитации специалиста </vt:lpstr>
      <vt:lpstr>Процесс обучения</vt:lpstr>
      <vt:lpstr>Обучение по дополнительным профессиональным программам повышения квалификации проводится </vt:lpstr>
      <vt:lpstr>Обучение за счет средств работодателя</vt:lpstr>
      <vt:lpstr>Презентация PowerPoint</vt:lpstr>
      <vt:lpstr>Где получить качественное НМО</vt:lpstr>
      <vt:lpstr>Образовательный центр «Знание»* - это</vt:lpstr>
      <vt:lpstr>В образовательном центре «Знание»* </vt:lpstr>
      <vt:lpstr>Юридическая легитимность ОЦ «Знание»</vt:lpstr>
      <vt:lpstr>Организация учебного процесса</vt:lpstr>
      <vt:lpstr>Выдаваемые документы</vt:lpstr>
      <vt:lpstr>Партнёры ОЦ «Знание»</vt:lpstr>
      <vt:lpstr>Клиенты ОЦ «Знание»</vt:lpstr>
      <vt:lpstr>Презентация PowerPoint</vt:lpstr>
      <vt:lpstr>Список специальностей для подготовки медицинских работников</vt:lpstr>
      <vt:lpstr>Список утверждённых программ в рамках НМО</vt:lpstr>
      <vt:lpstr>Презентация PowerPoint</vt:lpstr>
      <vt:lpstr>Презентация PowerPoint</vt:lpstr>
      <vt:lpstr>Презентация PowerPoint</vt:lpstr>
      <vt:lpstr>Контактная информация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Татьяна</dc:creator>
  <cp:lastModifiedBy>User</cp:lastModifiedBy>
  <cp:revision>481</cp:revision>
  <cp:lastPrinted>2021-03-17T04:42:01Z</cp:lastPrinted>
  <dcterms:created xsi:type="dcterms:W3CDTF">2017-03-24T08:04:59Z</dcterms:created>
  <dcterms:modified xsi:type="dcterms:W3CDTF">2021-03-19T06:26:17Z</dcterms:modified>
</cp:coreProperties>
</file>